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F79652C-CC88-41C6-8F03-3DEDE3946E55}">
  <a:tblStyle styleId="{3F79652C-CC88-41C6-8F03-3DEDE3946E5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7EB"/>
          </a:solidFill>
        </a:fill>
      </a:tcStyle>
    </a:wholeTbl>
    <a:band1H>
      <a:tcTxStyle/>
      <a:tcStyle>
        <a:fill>
          <a:solidFill>
            <a:srgbClr val="CACDD4"/>
          </a:solidFill>
        </a:fill>
      </a:tcStyle>
    </a:band1H>
    <a:band2H>
      <a:tcTxStyle/>
    </a:band2H>
    <a:band1V>
      <a:tcTxStyle/>
      <a:tcStyle>
        <a:fill>
          <a:solidFill>
            <a:srgbClr val="CACDD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tada" showMasterSp="0">
  <p:cSld name="Porta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>
            <p:ph idx="2" type="pic"/>
          </p:nvPr>
        </p:nvSpPr>
        <p:spPr>
          <a:xfrm>
            <a:off x="4515708" y="213496"/>
            <a:ext cx="7432800" cy="6415800"/>
          </a:xfrm>
          <a:prstGeom prst="roundRect">
            <a:avLst>
              <a:gd fmla="val 1319" name="adj"/>
            </a:avLst>
          </a:prstGeom>
          <a:solidFill>
            <a:srgbClr val="F2F2F2"/>
          </a:solidFill>
          <a:ln cap="flat" cmpd="sng" w="19050">
            <a:solidFill>
              <a:srgbClr val="093C7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2700000" dist="38100">
              <a:schemeClr val="lt1"/>
            </a:outerShdw>
          </a:effectLst>
        </p:spPr>
        <p:txBody>
          <a:bodyPr anchorCtr="0" anchor="t" bIns="0" lIns="0" spcFirstLastPara="1" rIns="0" wrap="square" tIns="216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>
            <a:off x="10828239" y="6388007"/>
            <a:ext cx="1363762" cy="470700"/>
          </a:xfrm>
          <a:custGeom>
            <a:rect b="b" l="l" r="r" t="t"/>
            <a:pathLst>
              <a:path extrusionOk="0" h="896571" w="259764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 flipH="1">
            <a:off x="9850378" y="0"/>
            <a:ext cx="2281997" cy="420808"/>
          </a:xfrm>
          <a:custGeom>
            <a:rect b="b" l="l" r="r" t="t"/>
            <a:pathLst>
              <a:path extrusionOk="0" h="382553" w="207454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>
            <p:ph idx="1" type="subTitle"/>
          </p:nvPr>
        </p:nvSpPr>
        <p:spPr>
          <a:xfrm>
            <a:off x="960641" y="4586626"/>
            <a:ext cx="4554900" cy="1025400"/>
          </a:xfrm>
          <a:prstGeom prst="roundRect">
            <a:avLst>
              <a:gd fmla="val 6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180000" spcFirstLastPara="1" rIns="0" wrap="square" tIns="1800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lvl="2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lvl="3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lvl="4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lvl="5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type="title"/>
          </p:nvPr>
        </p:nvSpPr>
        <p:spPr>
          <a:xfrm>
            <a:off x="725242" y="3323857"/>
            <a:ext cx="62496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  <a:defRPr sz="6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ínea divisoria">
  <p:cSld name="Línea divisori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299313" y="272309"/>
            <a:ext cx="6465300" cy="5852100"/>
          </a:xfrm>
          <a:prstGeom prst="roundRect">
            <a:avLst>
              <a:gd fmla="val 1137" name="adj"/>
            </a:avLst>
          </a:prstGeom>
          <a:solidFill>
            <a:srgbClr val="ECE5DD"/>
          </a:solidFill>
          <a:ln>
            <a:noFill/>
          </a:ln>
          <a:effectLst>
            <a:outerShdw rotWithShape="0" algn="tl" dir="2700000" dist="38100">
              <a:schemeClr val="lt1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-95250" lvl="0" marL="17145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>
            <p:ph idx="1" type="subTitle"/>
          </p:nvPr>
        </p:nvSpPr>
        <p:spPr>
          <a:xfrm>
            <a:off x="1112485" y="3632265"/>
            <a:ext cx="3597900" cy="1233000"/>
          </a:xfrm>
          <a:prstGeom prst="roundRect">
            <a:avLst>
              <a:gd fmla="val 63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180000" spcFirstLastPara="1" rIns="0" wrap="square" tIns="180000">
            <a:noAutofit/>
          </a:bodyPr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lvl="2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lvl="3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lvl="4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lvl="5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lvl="6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lvl="7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lvl="8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 rot="225360">
            <a:off x="6604395" y="788119"/>
            <a:ext cx="4607096" cy="4820263"/>
          </a:xfrm>
          <a:prstGeom prst="roundRect">
            <a:avLst>
              <a:gd fmla="val 131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216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/>
          <p:nvPr>
            <p:ph idx="11" type="ftr"/>
          </p:nvPr>
        </p:nvSpPr>
        <p:spPr>
          <a:xfrm>
            <a:off x="252483" y="6414220"/>
            <a:ext cx="4114800" cy="249300"/>
          </a:xfrm>
          <a:prstGeom prst="roundRect">
            <a:avLst>
              <a:gd fmla="val 16667" name="adj"/>
            </a:avLst>
          </a:prstGeom>
          <a:solidFill>
            <a:srgbClr val="ECE5D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type="ctrTitle"/>
          </p:nvPr>
        </p:nvSpPr>
        <p:spPr>
          <a:xfrm>
            <a:off x="827483" y="2057380"/>
            <a:ext cx="5198100" cy="17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  <a:defRPr sz="6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seño de texto 1">
  <p:cSld name="Diseño de texto 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59175" y="1620000"/>
            <a:ext cx="51480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9" name="Google Shape;69;p15"/>
          <p:cNvSpPr/>
          <p:nvPr>
            <p:ph idx="11" type="ftr"/>
          </p:nvPr>
        </p:nvSpPr>
        <p:spPr>
          <a:xfrm>
            <a:off x="252483" y="6414220"/>
            <a:ext cx="4114800" cy="249300"/>
          </a:xfrm>
          <a:prstGeom prst="roundRect">
            <a:avLst>
              <a:gd fmla="val 16667" name="adj"/>
            </a:avLst>
          </a:prstGeom>
          <a:solidFill>
            <a:srgbClr val="ECE5D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659175" y="559677"/>
            <a:ext cx="1086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659175" y="1080000"/>
            <a:ext cx="10862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1" sz="2100"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15"/>
          <p:cNvSpPr/>
          <p:nvPr>
            <p:ph idx="3" type="pic"/>
          </p:nvPr>
        </p:nvSpPr>
        <p:spPr>
          <a:xfrm rot="225360">
            <a:off x="6642537" y="1447546"/>
            <a:ext cx="4607096" cy="4382215"/>
          </a:xfrm>
          <a:prstGeom prst="roundRect">
            <a:avLst>
              <a:gd fmla="val 131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0" lIns="0" spcFirstLastPara="1" rIns="0" wrap="square" tIns="2160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ídeo">
  <p:cSld name="Víde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>
            <p:ph idx="2" type="media"/>
          </p:nvPr>
        </p:nvSpPr>
        <p:spPr>
          <a:xfrm>
            <a:off x="302400" y="273600"/>
            <a:ext cx="11588400" cy="5857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6"/>
          <p:cNvSpPr/>
          <p:nvPr>
            <p:ph idx="1" type="body"/>
          </p:nvPr>
        </p:nvSpPr>
        <p:spPr>
          <a:xfrm rot="-272866">
            <a:off x="554959" y="4969410"/>
            <a:ext cx="2883077" cy="848964"/>
          </a:xfrm>
          <a:prstGeom prst="roundRect">
            <a:avLst>
              <a:gd fmla="val 771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p16"/>
          <p:cNvSpPr/>
          <p:nvPr>
            <p:ph idx="11" type="ftr"/>
          </p:nvPr>
        </p:nvSpPr>
        <p:spPr>
          <a:xfrm>
            <a:off x="252483" y="6414220"/>
            <a:ext cx="4114800" cy="249300"/>
          </a:xfrm>
          <a:prstGeom prst="roundRect">
            <a:avLst>
              <a:gd fmla="val 16667" name="adj"/>
            </a:avLst>
          </a:prstGeom>
          <a:solidFill>
            <a:srgbClr val="ECE5D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659175" y="559677"/>
            <a:ext cx="1086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 con subtítulo">
  <p:cSld name="Comparación con subtítulo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659175" y="1980000"/>
            <a:ext cx="51480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2" type="body"/>
          </p:nvPr>
        </p:nvSpPr>
        <p:spPr>
          <a:xfrm>
            <a:off x="659175" y="1620000"/>
            <a:ext cx="5148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3" type="body"/>
          </p:nvPr>
        </p:nvSpPr>
        <p:spPr>
          <a:xfrm>
            <a:off x="6373852" y="1980000"/>
            <a:ext cx="5148000" cy="39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4" type="body"/>
          </p:nvPr>
        </p:nvSpPr>
        <p:spPr>
          <a:xfrm>
            <a:off x="6373852" y="1620000"/>
            <a:ext cx="5148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659175" y="559677"/>
            <a:ext cx="1086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6" name="Google Shape;86;p17"/>
          <p:cNvSpPr/>
          <p:nvPr>
            <p:ph idx="11" type="ftr"/>
          </p:nvPr>
        </p:nvSpPr>
        <p:spPr>
          <a:xfrm>
            <a:off x="252483" y="6414220"/>
            <a:ext cx="4114800" cy="249300"/>
          </a:xfrm>
          <a:prstGeom prst="roundRect">
            <a:avLst>
              <a:gd fmla="val 16667" name="adj"/>
            </a:avLst>
          </a:prstGeom>
          <a:solidFill>
            <a:srgbClr val="ECE5D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8" name="Google Shape;88;p17"/>
          <p:cNvSpPr txBox="1"/>
          <p:nvPr>
            <p:ph idx="5" type="body"/>
          </p:nvPr>
        </p:nvSpPr>
        <p:spPr>
          <a:xfrm>
            <a:off x="659175" y="1080000"/>
            <a:ext cx="10862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100"/>
              <a:buNone/>
              <a:defRPr b="1" sz="2100"/>
            </a:lvl1pPr>
            <a:lvl2pPr indent="-342900" lvl="1" marL="914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>
  <p:cSld name="Solo el títul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659175" y="559677"/>
            <a:ext cx="10862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1" name="Google Shape;91;p18"/>
          <p:cNvSpPr/>
          <p:nvPr>
            <p:ph idx="11" type="ftr"/>
          </p:nvPr>
        </p:nvSpPr>
        <p:spPr>
          <a:xfrm>
            <a:off x="252483" y="6414220"/>
            <a:ext cx="4114800" cy="249300"/>
          </a:xfrm>
          <a:prstGeom prst="roundRect">
            <a:avLst>
              <a:gd fmla="val 16667" name="adj"/>
            </a:avLst>
          </a:prstGeom>
          <a:solidFill>
            <a:srgbClr val="ECE5D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7200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ngles-practico.com/ingles-practico/basico/comparaciones-I.html" TargetMode="External"/><Relationship Id="rId4" Type="http://schemas.openxmlformats.org/officeDocument/2006/relationships/hyperlink" Target="https://www.youtube.com/watch?v=M_DixVADeNs&amp;t=21s" TargetMode="External"/><Relationship Id="rId5" Type="http://schemas.openxmlformats.org/officeDocument/2006/relationships/hyperlink" Target="https://www.youtube.com/watch?v=OzDp4J5uR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la de libros" id="98" name="Google Shape;98;p19" title="Pila de libros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5708" y="213496"/>
            <a:ext cx="7432898" cy="6415904"/>
          </a:xfrm>
          <a:prstGeom prst="roundRect">
            <a:avLst>
              <a:gd fmla="val 1319" name="adj"/>
            </a:avLst>
          </a:prstGeom>
          <a:solidFill>
            <a:srgbClr val="F2F2F2"/>
          </a:solidFill>
          <a:ln cap="flat" cmpd="sng" w="19050">
            <a:solidFill>
              <a:srgbClr val="093C7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2700000" dist="38100">
              <a:schemeClr val="lt1"/>
            </a:outerShdw>
          </a:effectLst>
        </p:spPr>
      </p:pic>
      <p:sp>
        <p:nvSpPr>
          <p:cNvPr id="99" name="Google Shape;99;p19"/>
          <p:cNvSpPr/>
          <p:nvPr>
            <p:ph idx="1" type="subTitle"/>
          </p:nvPr>
        </p:nvSpPr>
        <p:spPr>
          <a:xfrm>
            <a:off x="689972" y="4610328"/>
            <a:ext cx="4555005" cy="1025395"/>
          </a:xfrm>
          <a:prstGeom prst="roundRect">
            <a:avLst>
              <a:gd fmla="val 6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t" bIns="0" lIns="180000" spcFirstLastPara="1" rIns="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/>
              <a:t>Marisol Negrete Verduzco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426731" y="2250122"/>
            <a:ext cx="6249625" cy="23919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 Black"/>
              <a:buNone/>
            </a:pPr>
            <a:r>
              <a:rPr lang="es-MX"/>
              <a:t>ENGLISH II</a:t>
            </a:r>
            <a:endParaRPr/>
          </a:p>
        </p:txBody>
      </p:sp>
      <p:grpSp>
        <p:nvGrpSpPr>
          <p:cNvPr id="101" name="Google Shape;101;p19"/>
          <p:cNvGrpSpPr/>
          <p:nvPr/>
        </p:nvGrpSpPr>
        <p:grpSpPr>
          <a:xfrm rot="10800000">
            <a:off x="3964949" y="6041979"/>
            <a:ext cx="1721437" cy="598432"/>
            <a:chOff x="8642180" y="6426954"/>
            <a:chExt cx="1239937" cy="431046"/>
          </a:xfrm>
        </p:grpSpPr>
        <p:sp>
          <p:nvSpPr>
            <p:cNvPr id="102" name="Google Shape;102;p19"/>
            <p:cNvSpPr/>
            <p:nvPr/>
          </p:nvSpPr>
          <p:spPr>
            <a:xfrm>
              <a:off x="9278066" y="6426954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093C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8960123" y="6426954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093C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8642180" y="6426954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093C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19"/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106" name="Google Shape;106;p19"/>
            <p:cNvSpPr/>
            <p:nvPr/>
          </p:nvSpPr>
          <p:spPr>
            <a:xfrm flipH="1" rot="10800000">
              <a:off x="9364556" y="6273383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9"/>
            <p:cNvSpPr/>
            <p:nvPr/>
          </p:nvSpPr>
          <p:spPr>
            <a:xfrm flipH="1" rot="10800000">
              <a:off x="9046613" y="6273383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9"/>
            <p:cNvSpPr/>
            <p:nvPr/>
          </p:nvSpPr>
          <p:spPr>
            <a:xfrm flipH="1" rot="10800000">
              <a:off x="8728670" y="6273383"/>
              <a:ext cx="604051" cy="431046"/>
            </a:xfrm>
            <a:custGeom>
              <a:rect b="b" l="l" r="r" t="t"/>
              <a:pathLst>
                <a:path extrusionOk="0" h="431046" w="604051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9"/>
          <p:cNvSpPr/>
          <p:nvPr/>
        </p:nvSpPr>
        <p:spPr>
          <a:xfrm flipH="1" rot="10800000">
            <a:off x="2620124" y="6137627"/>
            <a:ext cx="3906498" cy="720372"/>
          </a:xfrm>
          <a:custGeom>
            <a:rect b="b" l="l" r="r" t="t"/>
            <a:pathLst>
              <a:path extrusionOk="0" h="382553" w="207454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394" y="184167"/>
            <a:ext cx="2020801" cy="67882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ctrTitle"/>
          </p:nvPr>
        </p:nvSpPr>
        <p:spPr>
          <a:xfrm>
            <a:off x="769923" y="2012478"/>
            <a:ext cx="5674312" cy="25044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s-MX" sz="6000"/>
              <a:t>Comparatives and superlatives</a:t>
            </a:r>
            <a:br>
              <a:rPr lang="es-MX" sz="6000"/>
            </a:br>
            <a:endParaRPr sz="6000"/>
          </a:p>
        </p:txBody>
      </p:sp>
      <p:sp>
        <p:nvSpPr>
          <p:cNvPr id="117" name="Google Shape;117;p20"/>
          <p:cNvSpPr/>
          <p:nvPr>
            <p:ph idx="12" type="sldNum"/>
          </p:nvPr>
        </p:nvSpPr>
        <p:spPr>
          <a:xfrm>
            <a:off x="11642239" y="6444000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55365" l="64022" r="10651" t="12349"/>
          <a:stretch/>
        </p:blipFill>
        <p:spPr>
          <a:xfrm>
            <a:off x="6891130" y="410818"/>
            <a:ext cx="3087757" cy="221311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 b="70665" l="1194" r="81847" t="9256"/>
          <a:stretch/>
        </p:blipFill>
        <p:spPr>
          <a:xfrm>
            <a:off x="8217045" y="3489106"/>
            <a:ext cx="3087757" cy="205573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20" name="Google Shape;120;p20"/>
          <p:cNvSpPr/>
          <p:nvPr>
            <p:ph idx="11" type="ftr"/>
          </p:nvPr>
        </p:nvSpPr>
        <p:spPr>
          <a:xfrm>
            <a:off x="7527439" y="6255026"/>
            <a:ext cx="4114800" cy="60297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7200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100">
                <a:solidFill>
                  <a:schemeClr val="dk1"/>
                </a:solidFill>
              </a:rPr>
              <a:t>Marisol Negrete Verduzco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659174" y="1620000"/>
            <a:ext cx="5728373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3525" lvl="0" marL="263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The adjectives are part of the sentence or word class that complements a noun to qualify it; expresses characteristics or properties attributed to a noun. For example:</a:t>
            </a:r>
            <a:endParaRPr/>
          </a:p>
          <a:p>
            <a:pPr indent="-1492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Tall = alto			</a:t>
            </a:r>
            <a:r>
              <a:rPr b="1" lang="es-MX"/>
              <a:t>Mary is tall </a:t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Short = Bajito			</a:t>
            </a:r>
            <a:r>
              <a:rPr b="1" lang="es-MX"/>
              <a:t>Juan is short </a:t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Happy = Féliz			</a:t>
            </a:r>
            <a:r>
              <a:rPr b="1" lang="es-MX"/>
              <a:t>I am happy </a:t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Sad = Triste			</a:t>
            </a:r>
            <a:r>
              <a:rPr b="1" lang="es-MX"/>
              <a:t>You are sad </a:t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Beautiful = Hermosa		</a:t>
            </a:r>
            <a:r>
              <a:rPr b="1" lang="es-MX"/>
              <a:t>She is Beautiful </a:t>
            </a:r>
            <a:endParaRPr/>
          </a:p>
          <a:p>
            <a:pPr indent="-2635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Difficult = Dificil			</a:t>
            </a:r>
            <a:r>
              <a:rPr b="1" lang="es-MX"/>
              <a:t>Math is difficult.</a:t>
            </a:r>
            <a:endParaRPr/>
          </a:p>
          <a:p>
            <a:pPr indent="-1492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126" name="Google Shape;126;p21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Adjectives /Adjetivos</a:t>
            </a:r>
            <a:endParaRPr/>
          </a:p>
        </p:txBody>
      </p:sp>
      <p:pic>
        <p:nvPicPr>
          <p:cNvPr id="128" name="Google Shape;128;p2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729" r="6730" t="0"/>
          <a:stretch/>
        </p:blipFill>
        <p:spPr>
          <a:xfrm rot="225446">
            <a:off x="6642497" y="1447602"/>
            <a:ext cx="4607127" cy="4382149"/>
          </a:xfrm>
          <a:prstGeom prst="roundRect">
            <a:avLst>
              <a:gd fmla="val 1319" name="adj"/>
            </a:avLst>
          </a:prstGeom>
          <a:solidFill>
            <a:srgbClr val="F2F2F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29" name="Google Shape;129;p21"/>
          <p:cNvSpPr/>
          <p:nvPr/>
        </p:nvSpPr>
        <p:spPr>
          <a:xfrm>
            <a:off x="7407052" y="6298323"/>
            <a:ext cx="4114800" cy="60297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Marisol Negrete Verduzco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21"/>
          <p:cNvGrpSpPr/>
          <p:nvPr/>
        </p:nvGrpSpPr>
        <p:grpSpPr>
          <a:xfrm>
            <a:off x="7407052" y="6255026"/>
            <a:ext cx="4647420" cy="602974"/>
            <a:chOff x="7338833" y="6285100"/>
            <a:chExt cx="4647420" cy="602974"/>
          </a:xfrm>
        </p:grpSpPr>
        <p:sp>
          <p:nvSpPr>
            <p:cNvPr id="131" name="Google Shape;131;p21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590955" y="1206961"/>
            <a:ext cx="5436826" cy="911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3525" lvl="0" marL="2635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●"/>
            </a:pPr>
            <a:r>
              <a:rPr lang="es-MX"/>
              <a:t>A comparison between two or more, such as: things, animals, plants, people, etc. For example:</a:t>
            </a:r>
            <a:endParaRPr/>
          </a:p>
          <a:p>
            <a:pPr indent="-149225" lvl="0" marL="263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  <a:p>
            <a:pPr indent="-149225" lvl="0" marL="263525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Comparatives/ comparativos</a:t>
            </a:r>
            <a:endParaRPr/>
          </a:p>
        </p:txBody>
      </p:sp>
      <p:grpSp>
        <p:nvGrpSpPr>
          <p:cNvPr id="140" name="Google Shape;140;p22"/>
          <p:cNvGrpSpPr/>
          <p:nvPr/>
        </p:nvGrpSpPr>
        <p:grpSpPr>
          <a:xfrm>
            <a:off x="7407052" y="6298323"/>
            <a:ext cx="4647420" cy="602974"/>
            <a:chOff x="7338833" y="6285100"/>
            <a:chExt cx="4647420" cy="602974"/>
          </a:xfrm>
        </p:grpSpPr>
        <p:sp>
          <p:nvSpPr>
            <p:cNvPr id="141" name="Google Shape;141;p22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Los adjetivos comparativos de superioridad en inglés. | Adjetivos ..."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827" y="1514404"/>
            <a:ext cx="4939847" cy="414130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graphicFrame>
        <p:nvGraphicFramePr>
          <p:cNvPr id="144" name="Google Shape;144;p22"/>
          <p:cNvGraphicFramePr/>
          <p:nvPr/>
        </p:nvGraphicFramePr>
        <p:xfrm>
          <a:off x="590955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{3F79652C-CC88-41C6-8F03-3DEDE3946E55}</a:tableStyleId>
              </a:tblPr>
              <a:tblGrid>
                <a:gridCol w="1700625"/>
                <a:gridCol w="1868100"/>
                <a:gridCol w="1868100"/>
              </a:tblGrid>
              <a:tr h="104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/>
                        <a:t>Adjective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Comparativ</a:t>
                      </a:r>
                      <a:endParaRPr sz="12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Adjective + er + than (short word)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More+ adjective+ than (long word)	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Example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Tall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Taller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Mary is </a:t>
                      </a:r>
                      <a:r>
                        <a:rPr b="1" lang="es-MX" sz="1200" u="none" cap="none" strike="noStrike"/>
                        <a:t>taller</a:t>
                      </a:r>
                      <a:r>
                        <a:rPr lang="es-MX" sz="1200" u="none" cap="none" strike="noStrike"/>
                        <a:t> </a:t>
                      </a:r>
                      <a:r>
                        <a:rPr b="1" lang="es-MX" sz="1200" u="none" cap="none" strike="noStrike"/>
                        <a:t>than</a:t>
                      </a:r>
                      <a:r>
                        <a:rPr lang="es-MX" sz="1200" u="none" cap="none" strike="noStrike"/>
                        <a:t> Juan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Short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Shorter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Juan is shorter than Mary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Happy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Happier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I am happier than you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Sad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Sadder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You are sadder than me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Beautiful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More beautiful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She is more beautiful than you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Difficult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More difficult than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Math is more difficult than Chemistry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>
            <p:ph idx="2" type="media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8374" y="1244088"/>
            <a:ext cx="7756733" cy="43698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50" name="Google Shape;150;p23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51" name="Google Shape;151;p23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VIDEO COMPARATIVES </a:t>
            </a:r>
            <a:endParaRPr/>
          </a:p>
        </p:txBody>
      </p:sp>
      <p:grpSp>
        <p:nvGrpSpPr>
          <p:cNvPr id="152" name="Google Shape;152;p23"/>
          <p:cNvGrpSpPr/>
          <p:nvPr/>
        </p:nvGrpSpPr>
        <p:grpSpPr>
          <a:xfrm>
            <a:off x="7407052" y="6298323"/>
            <a:ext cx="4647420" cy="602974"/>
            <a:chOff x="7338833" y="6285100"/>
            <a:chExt cx="4647420" cy="602974"/>
          </a:xfrm>
        </p:grpSpPr>
        <p:sp>
          <p:nvSpPr>
            <p:cNvPr id="153" name="Google Shape;153;p23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590954" y="1005959"/>
            <a:ext cx="5573267" cy="11121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3525" lvl="0" marL="263525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●"/>
            </a:pPr>
            <a:r>
              <a:rPr lang="es-MX" sz="1600"/>
              <a:t>An adjective in superlative degree, also called comparative of excellence, expresses the characteristic in its maximum degree (Lo mas de todo)</a:t>
            </a:r>
            <a:endParaRPr sz="1600"/>
          </a:p>
          <a:p>
            <a:pPr indent="-149225" lvl="0" marL="263525" rtl="0" algn="l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0" name="Google Shape;160;p24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Superlatives/ Superlativos</a:t>
            </a:r>
            <a:endParaRPr/>
          </a:p>
        </p:txBody>
      </p:sp>
      <p:grpSp>
        <p:nvGrpSpPr>
          <p:cNvPr id="162" name="Google Shape;162;p24"/>
          <p:cNvGrpSpPr/>
          <p:nvPr/>
        </p:nvGrpSpPr>
        <p:grpSpPr>
          <a:xfrm>
            <a:off x="7407052" y="6298323"/>
            <a:ext cx="4647420" cy="602974"/>
            <a:chOff x="7338833" y="6285100"/>
            <a:chExt cx="4647420" cy="602974"/>
          </a:xfrm>
        </p:grpSpPr>
        <p:sp>
          <p:nvSpPr>
            <p:cNvPr id="163" name="Google Shape;163;p24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4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65" name="Google Shape;165;p24"/>
          <p:cNvGraphicFramePr/>
          <p:nvPr/>
        </p:nvGraphicFramePr>
        <p:xfrm>
          <a:off x="590955" y="1828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{3F79652C-CC88-41C6-8F03-3DEDE3946E55}</a:tableStyleId>
              </a:tblPr>
              <a:tblGrid>
                <a:gridCol w="1858775"/>
                <a:gridCol w="2041800"/>
                <a:gridCol w="2041800"/>
              </a:tblGrid>
              <a:tr h="1047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es-MX" sz="1200" u="none" cap="none" strike="noStrike"/>
                        <a:t>Adjective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Superlative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+ Adjective + est (short word)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most+ adjective (long word)	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Example</a:t>
                      </a:r>
                      <a:endParaRPr sz="1200" u="none" cap="none" strike="noStrike"/>
                    </a:p>
                  </a:txBody>
                  <a:tcPr marT="45725" marB="45725" marR="91450" marL="91450" anchor="ctr"/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Tall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Tallest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MX" sz="1200" u="none" cap="none" strike="noStrike"/>
                        <a:t>Mary is </a:t>
                      </a:r>
                      <a:r>
                        <a:rPr b="1" lang="es-MX" sz="1200" u="none" cap="none" strike="noStrike"/>
                        <a:t>the tallest</a:t>
                      </a:r>
                      <a:r>
                        <a:rPr b="0" lang="es-MX" sz="1200" u="none" cap="none" strike="noStrike"/>
                        <a:t> of the class</a:t>
                      </a:r>
                      <a:endParaRPr b="0" sz="1200" u="none" cap="none" strike="noStrike"/>
                    </a:p>
                  </a:txBody>
                  <a:tcPr marT="45725" marB="45725" marR="91450" marL="91450"/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Short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Shortest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Juan is  </a:t>
                      </a:r>
                      <a:r>
                        <a:rPr b="1" lang="es-MX" sz="1200" u="none" cap="none" strike="noStrike"/>
                        <a:t>the shortest </a:t>
                      </a:r>
                      <a:r>
                        <a:rPr lang="es-MX" sz="1200" u="none" cap="none" strike="noStrike"/>
                        <a:t>of his family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Happy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happiest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I am </a:t>
                      </a:r>
                      <a:r>
                        <a:rPr b="1" lang="es-MX" sz="1200" u="none" cap="none" strike="noStrike"/>
                        <a:t>the happiest </a:t>
                      </a:r>
                      <a:r>
                        <a:rPr lang="es-MX" sz="1200" u="none" cap="none" strike="noStrike"/>
                        <a:t>of the school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475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Sad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Saddest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You are the saddest person that I know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Beautiful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most beautiful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She is the most beautiful girl.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Difficult</a:t>
                      </a:r>
                      <a:endParaRPr sz="12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The most difficult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200" u="none" cap="none" strike="noStrike"/>
                        <a:t>Math is the most difficult class.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Adjetivos superlativos en inglés con explicación. Lección Completa"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8123" y="1382884"/>
            <a:ext cx="4811282" cy="481128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VIDEO SUPERLATIVES</a:t>
            </a:r>
            <a:endParaRPr/>
          </a:p>
        </p:txBody>
      </p:sp>
      <p:grpSp>
        <p:nvGrpSpPr>
          <p:cNvPr id="173" name="Google Shape;173;p25"/>
          <p:cNvGrpSpPr/>
          <p:nvPr/>
        </p:nvGrpSpPr>
        <p:grpSpPr>
          <a:xfrm>
            <a:off x="7368210" y="6298323"/>
            <a:ext cx="4686263" cy="559677"/>
            <a:chOff x="7338833" y="6285100"/>
            <a:chExt cx="4647420" cy="602974"/>
          </a:xfrm>
        </p:grpSpPr>
        <p:sp>
          <p:nvSpPr>
            <p:cNvPr id="174" name="Google Shape;174;p25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5"/>
          <p:cNvPicPr preferRelativeResize="0"/>
          <p:nvPr>
            <p:ph idx="2" type="media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736" y="1005958"/>
            <a:ext cx="8440160" cy="475483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IRREGULARS</a:t>
            </a:r>
            <a:endParaRPr/>
          </a:p>
        </p:txBody>
      </p:sp>
      <p:sp>
        <p:nvSpPr>
          <p:cNvPr id="182" name="Google Shape;182;p26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grpSp>
        <p:nvGrpSpPr>
          <p:cNvPr id="183" name="Google Shape;183;p26"/>
          <p:cNvGrpSpPr/>
          <p:nvPr/>
        </p:nvGrpSpPr>
        <p:grpSpPr>
          <a:xfrm>
            <a:off x="7368209" y="6317813"/>
            <a:ext cx="4686263" cy="559677"/>
            <a:chOff x="7338833" y="6285100"/>
            <a:chExt cx="4647420" cy="602974"/>
          </a:xfrm>
        </p:grpSpPr>
        <p:sp>
          <p:nvSpPr>
            <p:cNvPr id="184" name="Google Shape;184;p26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i="0" lang="es-MX" sz="1800" u="none" cap="none" strike="noStrik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i="0" sz="1800" u="none" cap="none" strike="noStrik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djetivos irregulares comparativos y superlativos | Comparativos y ..." id="186" name="Google Shape;18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393" y="1155201"/>
            <a:ext cx="8077718" cy="495396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 Black"/>
              <a:buNone/>
            </a:pPr>
            <a:r>
              <a:rPr lang="es-MX"/>
              <a:t>LINKS THE INFORMACION</a:t>
            </a:r>
            <a:endParaRPr/>
          </a:p>
        </p:txBody>
      </p:sp>
      <p:sp>
        <p:nvSpPr>
          <p:cNvPr id="192" name="Google Shape;192;p27"/>
          <p:cNvSpPr/>
          <p:nvPr>
            <p:ph idx="12" type="sldNum"/>
          </p:nvPr>
        </p:nvSpPr>
        <p:spPr>
          <a:xfrm>
            <a:off x="11590071" y="6366107"/>
            <a:ext cx="464400" cy="414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93" name="Google Shape;193;p27"/>
          <p:cNvSpPr/>
          <p:nvPr/>
        </p:nvSpPr>
        <p:spPr>
          <a:xfrm>
            <a:off x="659174" y="1422809"/>
            <a:ext cx="83655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https://ingles-practico.com/ingles-practico/basico/comparaciones-I.html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7"/>
          <p:cNvSpPr/>
          <p:nvPr/>
        </p:nvSpPr>
        <p:spPr>
          <a:xfrm>
            <a:off x="659174" y="2208992"/>
            <a:ext cx="60410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https://www.youtube.com/watch?v=M_DixVADeNs&amp;t=21s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659174" y="2916007"/>
            <a:ext cx="534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https://www.youtube.com/watch?v=OzDp4J5uRDo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27"/>
          <p:cNvGrpSpPr/>
          <p:nvPr/>
        </p:nvGrpSpPr>
        <p:grpSpPr>
          <a:xfrm>
            <a:off x="7368209" y="6317813"/>
            <a:ext cx="4686263" cy="559677"/>
            <a:chOff x="7338833" y="6285100"/>
            <a:chExt cx="4647420" cy="602974"/>
          </a:xfrm>
        </p:grpSpPr>
        <p:sp>
          <p:nvSpPr>
            <p:cNvPr id="197" name="Google Shape;197;p27"/>
            <p:cNvSpPr/>
            <p:nvPr/>
          </p:nvSpPr>
          <p:spPr>
            <a:xfrm>
              <a:off x="11521852" y="6352884"/>
              <a:ext cx="464400" cy="4140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s-MX" sz="1800" u="none">
                  <a:solidFill>
                    <a:srgbClr val="093C71"/>
                  </a:solidFill>
                  <a:latin typeface="Arial"/>
                  <a:ea typeface="Arial"/>
                  <a:cs typeface="Arial"/>
                  <a:sym typeface="Arial"/>
                </a:rPr>
                <a:t>‹#›</a:t>
              </a:fld>
              <a:endParaRPr b="1" sz="1800" u="none">
                <a:solidFill>
                  <a:srgbClr val="093C7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7338833" y="6285100"/>
              <a:ext cx="4114800" cy="602974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MX" sz="11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Marisol Negrete Verduzco</a:t>
              </a:r>
              <a:endParaRPr b="1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6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