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48" roundtripDataSignature="AMtx7mhFRumOUnShffc2i6anefA3MQZB5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46" Type="http://schemas.openxmlformats.org/officeDocument/2006/relationships/slide" Target="slides/slide41.xml"/><Relationship Id="rId23" Type="http://schemas.openxmlformats.org/officeDocument/2006/relationships/slide" Target="slides/slide18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48" Type="http://customschemas.google.com/relationships/presentationmetadata" Target="metadata"/><Relationship Id="rId25" Type="http://schemas.openxmlformats.org/officeDocument/2006/relationships/slide" Target="slides/slide20.xml"/><Relationship Id="rId47" Type="http://schemas.openxmlformats.org/officeDocument/2006/relationships/slide" Target="slides/slide42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84cc8cfc36_0_8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84cc8cfc36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g84cc8cfc36_0_80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84cc8cfc36_0_1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g84cc8cfc36_0_1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g84cc8cfc36_0_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84cc8cfc36_0_47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g84cc8cfc36_0_47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g84cc8cfc36_0_4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84cc8cfc36_0_5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objetos" type="obj">
  <p:cSld name="OBJEC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84cc8cfc36_0_53"/>
          <p:cNvSpPr txBox="1"/>
          <p:nvPr>
            <p:ph type="title"/>
          </p:nvPr>
        </p:nvSpPr>
        <p:spPr>
          <a:xfrm>
            <a:off x="1370012" y="301625"/>
            <a:ext cx="7313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g84cc8cfc36_0_53"/>
          <p:cNvSpPr txBox="1"/>
          <p:nvPr>
            <p:ph idx="1" type="body"/>
          </p:nvPr>
        </p:nvSpPr>
        <p:spPr>
          <a:xfrm>
            <a:off x="1370012" y="1827212"/>
            <a:ext cx="73137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rtl="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1pPr>
            <a:lvl2pPr indent="-308610" lvl="1" marL="914400" rtl="0" algn="l">
              <a:spcBef>
                <a:spcPts val="360"/>
              </a:spcBef>
              <a:spcAft>
                <a:spcPts val="0"/>
              </a:spcAft>
              <a:buSzPts val="1260"/>
              <a:buChar char="○"/>
              <a:defRPr/>
            </a:lvl2pPr>
            <a:lvl3pPr indent="-302894" lvl="2" marL="1371600" rtl="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indent="-308610" lvl="3" marL="1828800" rtl="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4pPr>
            <a:lvl5pPr indent="-297179" lvl="4" marL="2286000" rtl="0" algn="l">
              <a:spcBef>
                <a:spcPts val="360"/>
              </a:spcBef>
              <a:spcAft>
                <a:spcPts val="0"/>
              </a:spcAft>
              <a:buSzPts val="1080"/>
              <a:buChar char="○"/>
              <a:defRPr/>
            </a:lvl5pPr>
            <a:lvl6pPr indent="-297179" lvl="5" marL="2743200" rtl="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●"/>
              <a:defRPr/>
            </a:lvl7pPr>
            <a:lvl8pPr indent="-297179" lvl="7" marL="3657600" rtl="0" algn="l">
              <a:spcBef>
                <a:spcPts val="360"/>
              </a:spcBef>
              <a:spcAft>
                <a:spcPts val="0"/>
              </a:spcAft>
              <a:buSzPts val="1080"/>
              <a:buChar char="○"/>
              <a:defRPr/>
            </a:lvl8pPr>
            <a:lvl9pPr indent="-297179" lvl="8" marL="4114800" rtl="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9pPr>
          </a:lstStyle>
          <a:p/>
        </p:txBody>
      </p:sp>
      <p:sp>
        <p:nvSpPr>
          <p:cNvPr id="57" name="Google Shape;57;g84cc8cfc36_0_53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g84cc8cfc36_0_5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g84cc8cfc36_0_53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, texto y objetos" type="txAndObj">
  <p:cSld name="TEXT_AND_OBJEC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84cc8cfc36_0_59"/>
          <p:cNvSpPr txBox="1"/>
          <p:nvPr>
            <p:ph type="title"/>
          </p:nvPr>
        </p:nvSpPr>
        <p:spPr>
          <a:xfrm>
            <a:off x="1370013" y="301625"/>
            <a:ext cx="7313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2" name="Google Shape;62;g84cc8cfc36_0_59"/>
          <p:cNvSpPr txBox="1"/>
          <p:nvPr>
            <p:ph idx="1" type="body"/>
          </p:nvPr>
        </p:nvSpPr>
        <p:spPr>
          <a:xfrm>
            <a:off x="1370013" y="1827213"/>
            <a:ext cx="35799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rtl="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1pPr>
            <a:lvl2pPr indent="-308610" lvl="1" marL="914400" rtl="0" algn="l">
              <a:spcBef>
                <a:spcPts val="360"/>
              </a:spcBef>
              <a:spcAft>
                <a:spcPts val="0"/>
              </a:spcAft>
              <a:buSzPts val="1260"/>
              <a:buChar char="○"/>
              <a:defRPr/>
            </a:lvl2pPr>
            <a:lvl3pPr indent="-302894" lvl="2" marL="1371600" rtl="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indent="-308610" lvl="3" marL="1828800" rtl="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4pPr>
            <a:lvl5pPr indent="-297179" lvl="4" marL="2286000" rtl="0" algn="l">
              <a:spcBef>
                <a:spcPts val="360"/>
              </a:spcBef>
              <a:spcAft>
                <a:spcPts val="0"/>
              </a:spcAft>
              <a:buSzPts val="1080"/>
              <a:buChar char="○"/>
              <a:defRPr/>
            </a:lvl5pPr>
            <a:lvl6pPr indent="-297179" lvl="5" marL="2743200" rtl="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●"/>
              <a:defRPr/>
            </a:lvl7pPr>
            <a:lvl8pPr indent="-297179" lvl="7" marL="3657600" rtl="0" algn="l">
              <a:spcBef>
                <a:spcPts val="360"/>
              </a:spcBef>
              <a:spcAft>
                <a:spcPts val="0"/>
              </a:spcAft>
              <a:buSzPts val="1080"/>
              <a:buChar char="○"/>
              <a:defRPr/>
            </a:lvl8pPr>
            <a:lvl9pPr indent="-297179" lvl="8" marL="4114800" rtl="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9pPr>
          </a:lstStyle>
          <a:p/>
        </p:txBody>
      </p:sp>
      <p:sp>
        <p:nvSpPr>
          <p:cNvPr id="63" name="Google Shape;63;g84cc8cfc36_0_59"/>
          <p:cNvSpPr txBox="1"/>
          <p:nvPr>
            <p:ph idx="2" type="body"/>
          </p:nvPr>
        </p:nvSpPr>
        <p:spPr>
          <a:xfrm>
            <a:off x="5102225" y="1827213"/>
            <a:ext cx="3581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rtl="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1pPr>
            <a:lvl2pPr indent="-308610" lvl="1" marL="914400" rtl="0" algn="l">
              <a:spcBef>
                <a:spcPts val="360"/>
              </a:spcBef>
              <a:spcAft>
                <a:spcPts val="0"/>
              </a:spcAft>
              <a:buSzPts val="1260"/>
              <a:buChar char="○"/>
              <a:defRPr/>
            </a:lvl2pPr>
            <a:lvl3pPr indent="-302894" lvl="2" marL="1371600" rtl="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indent="-308610" lvl="3" marL="1828800" rtl="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4pPr>
            <a:lvl5pPr indent="-297179" lvl="4" marL="2286000" rtl="0" algn="l">
              <a:spcBef>
                <a:spcPts val="360"/>
              </a:spcBef>
              <a:spcAft>
                <a:spcPts val="0"/>
              </a:spcAft>
              <a:buSzPts val="1080"/>
              <a:buChar char="○"/>
              <a:defRPr/>
            </a:lvl5pPr>
            <a:lvl6pPr indent="-297179" lvl="5" marL="2743200" rtl="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●"/>
              <a:defRPr/>
            </a:lvl7pPr>
            <a:lvl8pPr indent="-297179" lvl="7" marL="3657600" rtl="0" algn="l">
              <a:spcBef>
                <a:spcPts val="360"/>
              </a:spcBef>
              <a:spcAft>
                <a:spcPts val="0"/>
              </a:spcAft>
              <a:buSzPts val="1080"/>
              <a:buChar char="○"/>
              <a:defRPr/>
            </a:lvl8pPr>
            <a:lvl9pPr indent="-297179" lvl="8" marL="4114800" rtl="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9pPr>
          </a:lstStyle>
          <a:p/>
        </p:txBody>
      </p:sp>
      <p:sp>
        <p:nvSpPr>
          <p:cNvPr id="64" name="Google Shape;64;g84cc8cfc36_0_59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g84cc8cfc36_0_5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g84cc8cfc36_0_59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diagrama u organigrama" type="dgm">
  <p:cSld name="DIAGRAM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84cc8cfc36_0_66"/>
          <p:cNvSpPr txBox="1"/>
          <p:nvPr>
            <p:ph type="title"/>
          </p:nvPr>
        </p:nvSpPr>
        <p:spPr>
          <a:xfrm>
            <a:off x="1370013" y="301625"/>
            <a:ext cx="7313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g84cc8cfc36_0_66"/>
          <p:cNvSpPr/>
          <p:nvPr>
            <p:ph idx="2" type="dgm"/>
          </p:nvPr>
        </p:nvSpPr>
        <p:spPr>
          <a:xfrm>
            <a:off x="1370013" y="1827213"/>
            <a:ext cx="73137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58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Noto Sans Symbols"/>
              <a:buChar char="⚪"/>
              <a:defRPr b="0" i="0" sz="2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50"/>
              <a:buFont typeface="Noto Sans Symbols"/>
              <a:buChar char="●"/>
              <a:defRPr b="0" i="0" sz="2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1430"/>
              <a:buFont typeface="Noto Sans Symbols"/>
              <a:buChar char="⚪"/>
              <a:defRPr b="0" i="0" sz="2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380"/>
              </a:spcBef>
              <a:spcAft>
                <a:spcPts val="0"/>
              </a:spcAft>
              <a:buClr>
                <a:schemeClr val="accent2"/>
              </a:buClr>
              <a:buSzPts val="1330"/>
              <a:buFont typeface="Noto Sans Symbols"/>
              <a:buChar char="●"/>
              <a:defRPr b="0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380"/>
              </a:spcBef>
              <a:spcAft>
                <a:spcPts val="0"/>
              </a:spcAft>
              <a:buClr>
                <a:schemeClr val="dk2"/>
              </a:buClr>
              <a:buSzPts val="1140"/>
              <a:buFont typeface="Noto Sans Symbols"/>
              <a:buChar char="⚪"/>
              <a:defRPr b="0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380"/>
              </a:spcBef>
              <a:spcAft>
                <a:spcPts val="0"/>
              </a:spcAft>
              <a:buClr>
                <a:schemeClr val="dk2"/>
              </a:buClr>
              <a:buSzPts val="1140"/>
              <a:buFont typeface="Noto Sans Symbols"/>
              <a:buChar char="⚪"/>
              <a:defRPr b="0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380"/>
              </a:spcBef>
              <a:spcAft>
                <a:spcPts val="0"/>
              </a:spcAft>
              <a:buClr>
                <a:schemeClr val="dk2"/>
              </a:buClr>
              <a:buSzPts val="1140"/>
              <a:buFont typeface="Noto Sans Symbols"/>
              <a:buChar char="⚪"/>
              <a:defRPr b="0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380"/>
              </a:spcBef>
              <a:spcAft>
                <a:spcPts val="0"/>
              </a:spcAft>
              <a:buClr>
                <a:schemeClr val="dk2"/>
              </a:buClr>
              <a:buSzPts val="1140"/>
              <a:buFont typeface="Noto Sans Symbols"/>
              <a:buChar char="⚪"/>
              <a:defRPr b="0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380"/>
              </a:spcBef>
              <a:spcAft>
                <a:spcPts val="0"/>
              </a:spcAft>
              <a:buClr>
                <a:schemeClr val="dk2"/>
              </a:buClr>
              <a:buSzPts val="1140"/>
              <a:buFont typeface="Noto Sans Symbols"/>
              <a:buChar char="⚪"/>
              <a:defRPr b="0" i="0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70" name="Google Shape;70;g84cc8cfc36_0_66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g84cc8cfc36_0_6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g84cc8cfc36_0_66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, texto y 2 objetos" type="txAndTwoObj">
  <p:cSld name="TEXT_AND_TWO_OBJECTS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84cc8cfc36_0_72"/>
          <p:cNvSpPr txBox="1"/>
          <p:nvPr>
            <p:ph type="title"/>
          </p:nvPr>
        </p:nvSpPr>
        <p:spPr>
          <a:xfrm>
            <a:off x="1370013" y="301625"/>
            <a:ext cx="7313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" name="Google Shape;75;g84cc8cfc36_0_72"/>
          <p:cNvSpPr txBox="1"/>
          <p:nvPr>
            <p:ph idx="1" type="body"/>
          </p:nvPr>
        </p:nvSpPr>
        <p:spPr>
          <a:xfrm>
            <a:off x="1370013" y="1827213"/>
            <a:ext cx="35799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rtl="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1pPr>
            <a:lvl2pPr indent="-308610" lvl="1" marL="914400" rtl="0" algn="l">
              <a:spcBef>
                <a:spcPts val="360"/>
              </a:spcBef>
              <a:spcAft>
                <a:spcPts val="0"/>
              </a:spcAft>
              <a:buSzPts val="1260"/>
              <a:buChar char="○"/>
              <a:defRPr/>
            </a:lvl2pPr>
            <a:lvl3pPr indent="-302894" lvl="2" marL="1371600" rtl="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indent="-308610" lvl="3" marL="1828800" rtl="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4pPr>
            <a:lvl5pPr indent="-297179" lvl="4" marL="2286000" rtl="0" algn="l">
              <a:spcBef>
                <a:spcPts val="360"/>
              </a:spcBef>
              <a:spcAft>
                <a:spcPts val="0"/>
              </a:spcAft>
              <a:buSzPts val="1080"/>
              <a:buChar char="○"/>
              <a:defRPr/>
            </a:lvl5pPr>
            <a:lvl6pPr indent="-297179" lvl="5" marL="2743200" rtl="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●"/>
              <a:defRPr/>
            </a:lvl7pPr>
            <a:lvl8pPr indent="-297179" lvl="7" marL="3657600" rtl="0" algn="l">
              <a:spcBef>
                <a:spcPts val="360"/>
              </a:spcBef>
              <a:spcAft>
                <a:spcPts val="0"/>
              </a:spcAft>
              <a:buSzPts val="1080"/>
              <a:buChar char="○"/>
              <a:defRPr/>
            </a:lvl8pPr>
            <a:lvl9pPr indent="-297179" lvl="8" marL="4114800" rtl="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9pPr>
          </a:lstStyle>
          <a:p/>
        </p:txBody>
      </p:sp>
      <p:sp>
        <p:nvSpPr>
          <p:cNvPr id="76" name="Google Shape;76;g84cc8cfc36_0_72"/>
          <p:cNvSpPr txBox="1"/>
          <p:nvPr>
            <p:ph idx="2" type="body"/>
          </p:nvPr>
        </p:nvSpPr>
        <p:spPr>
          <a:xfrm>
            <a:off x="5102225" y="1827213"/>
            <a:ext cx="35814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rtl="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1pPr>
            <a:lvl2pPr indent="-308610" lvl="1" marL="914400" rtl="0" algn="l">
              <a:spcBef>
                <a:spcPts val="360"/>
              </a:spcBef>
              <a:spcAft>
                <a:spcPts val="0"/>
              </a:spcAft>
              <a:buSzPts val="1260"/>
              <a:buChar char="○"/>
              <a:defRPr/>
            </a:lvl2pPr>
            <a:lvl3pPr indent="-302894" lvl="2" marL="1371600" rtl="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indent="-308610" lvl="3" marL="1828800" rtl="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4pPr>
            <a:lvl5pPr indent="-297179" lvl="4" marL="2286000" rtl="0" algn="l">
              <a:spcBef>
                <a:spcPts val="360"/>
              </a:spcBef>
              <a:spcAft>
                <a:spcPts val="0"/>
              </a:spcAft>
              <a:buSzPts val="1080"/>
              <a:buChar char="○"/>
              <a:defRPr/>
            </a:lvl5pPr>
            <a:lvl6pPr indent="-297179" lvl="5" marL="2743200" rtl="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●"/>
              <a:defRPr/>
            </a:lvl7pPr>
            <a:lvl8pPr indent="-297179" lvl="7" marL="3657600" rtl="0" algn="l">
              <a:spcBef>
                <a:spcPts val="360"/>
              </a:spcBef>
              <a:spcAft>
                <a:spcPts val="0"/>
              </a:spcAft>
              <a:buSzPts val="1080"/>
              <a:buChar char="○"/>
              <a:defRPr/>
            </a:lvl8pPr>
            <a:lvl9pPr indent="-297179" lvl="8" marL="4114800" rtl="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9pPr>
          </a:lstStyle>
          <a:p/>
        </p:txBody>
      </p:sp>
      <p:sp>
        <p:nvSpPr>
          <p:cNvPr id="77" name="Google Shape;77;g84cc8cfc36_0_72"/>
          <p:cNvSpPr txBox="1"/>
          <p:nvPr>
            <p:ph idx="3" type="body"/>
          </p:nvPr>
        </p:nvSpPr>
        <p:spPr>
          <a:xfrm>
            <a:off x="5102225" y="3960813"/>
            <a:ext cx="35814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8610" lvl="0" marL="457200" rtl="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1pPr>
            <a:lvl2pPr indent="-308610" lvl="1" marL="914400" rtl="0" algn="l">
              <a:spcBef>
                <a:spcPts val="360"/>
              </a:spcBef>
              <a:spcAft>
                <a:spcPts val="0"/>
              </a:spcAft>
              <a:buSzPts val="1260"/>
              <a:buChar char="○"/>
              <a:defRPr/>
            </a:lvl2pPr>
            <a:lvl3pPr indent="-302894" lvl="2" marL="1371600" rtl="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indent="-308610" lvl="3" marL="1828800" rtl="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4pPr>
            <a:lvl5pPr indent="-297179" lvl="4" marL="2286000" rtl="0" algn="l">
              <a:spcBef>
                <a:spcPts val="360"/>
              </a:spcBef>
              <a:spcAft>
                <a:spcPts val="0"/>
              </a:spcAft>
              <a:buSzPts val="1080"/>
              <a:buChar char="○"/>
              <a:defRPr/>
            </a:lvl5pPr>
            <a:lvl6pPr indent="-297179" lvl="5" marL="2743200" rtl="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6pPr>
            <a:lvl7pPr indent="-297179" lvl="6" marL="3200400" rtl="0" algn="l">
              <a:spcBef>
                <a:spcPts val="360"/>
              </a:spcBef>
              <a:spcAft>
                <a:spcPts val="0"/>
              </a:spcAft>
              <a:buSzPts val="1080"/>
              <a:buChar char="●"/>
              <a:defRPr/>
            </a:lvl7pPr>
            <a:lvl8pPr indent="-297179" lvl="7" marL="3657600" rtl="0" algn="l">
              <a:spcBef>
                <a:spcPts val="360"/>
              </a:spcBef>
              <a:spcAft>
                <a:spcPts val="0"/>
              </a:spcAft>
              <a:buSzPts val="1080"/>
              <a:buChar char="○"/>
              <a:defRPr/>
            </a:lvl8pPr>
            <a:lvl9pPr indent="-297179" lvl="8" marL="4114800" rtl="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9pPr>
          </a:lstStyle>
          <a:p/>
        </p:txBody>
      </p:sp>
      <p:sp>
        <p:nvSpPr>
          <p:cNvPr id="78" name="Google Shape;78;g84cc8cfc36_0_72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g84cc8cfc36_0_7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g84cc8cfc36_0_72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b="0" i="0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84cc8cfc36_0_16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g84cc8cfc36_0_1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84cc8cfc36_0_19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g84cc8cfc36_0_19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g84cc8cfc36_0_1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84cc8cfc36_0_23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g84cc8cfc36_0_23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g84cc8cfc36_0_23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g84cc8cfc36_0_2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84cc8cfc36_0_28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g84cc8cfc36_0_2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84cc8cfc36_0_31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g84cc8cfc36_0_31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g84cc8cfc36_0_3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84cc8cfc36_0_35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" name="Google Shape;38;g84cc8cfc36_0_3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84cc8cfc36_0_38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g84cc8cfc36_0_38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g84cc8cfc36_0_38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g84cc8cfc36_0_38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g84cc8cfc36_0_3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84cc8cfc36_0_44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g84cc8cfc36_0_4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84cc8cfc36_0_8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" name="Google Shape;11;g84cc8cfc36_0_8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g84cc8cfc36_0_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16.png"/><Relationship Id="rId6" Type="http://schemas.openxmlformats.org/officeDocument/2006/relationships/image" Target="../media/image20.png"/><Relationship Id="rId7" Type="http://schemas.openxmlformats.org/officeDocument/2006/relationships/image" Target="../media/image1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png"/><Relationship Id="rId4" Type="http://schemas.openxmlformats.org/officeDocument/2006/relationships/image" Target="../media/image2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1.png"/><Relationship Id="rId4" Type="http://schemas.openxmlformats.org/officeDocument/2006/relationships/image" Target="../media/image2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1.png"/><Relationship Id="rId4" Type="http://schemas.openxmlformats.org/officeDocument/2006/relationships/image" Target="../media/image2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1.png"/><Relationship Id="rId4" Type="http://schemas.openxmlformats.org/officeDocument/2006/relationships/image" Target="../media/image2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1.png"/><Relationship Id="rId4" Type="http://schemas.openxmlformats.org/officeDocument/2006/relationships/image" Target="../media/image24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1.png"/><Relationship Id="rId4" Type="http://schemas.openxmlformats.org/officeDocument/2006/relationships/image" Target="../media/image26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2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4cc8cfc36_0_8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7" name="Google Shape;87;g84cc8cfc36_0_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/>
          </a:p>
        </p:txBody>
      </p:sp>
      <p:sp>
        <p:nvSpPr>
          <p:cNvPr id="158" name="Google Shape;158;p9"/>
          <p:cNvSpPr txBox="1"/>
          <p:nvPr>
            <p:ph type="title"/>
          </p:nvPr>
        </p:nvSpPr>
        <p:spPr>
          <a:xfrm>
            <a:off x="1370012" y="301625"/>
            <a:ext cx="73136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1" i="1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CADENAS DE ALIMENTACIÓN</a:t>
            </a:r>
            <a:endParaRPr/>
          </a:p>
        </p:txBody>
      </p:sp>
      <p:sp>
        <p:nvSpPr>
          <p:cNvPr id="159" name="Google Shape;159;p9"/>
          <p:cNvSpPr txBox="1"/>
          <p:nvPr>
            <p:ph idx="1" type="body"/>
          </p:nvPr>
        </p:nvSpPr>
        <p:spPr>
          <a:xfrm>
            <a:off x="1370012" y="1827212"/>
            <a:ext cx="7313612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Noto Sans Symbols"/>
              <a:buChar char="⚪"/>
            </a:pPr>
            <a:r>
              <a:rPr b="0" i="0" lang="en-US" sz="29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Serie de organismos a través de la cual pasa la energía en forma de alimento, donde se señala quien como a quién.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2030"/>
              <a:buNone/>
            </a:pPr>
            <a:r>
              <a:rPr b="0" i="0" lang="en-US" sz="29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</p:txBody>
      </p:sp>
      <p:pic>
        <p:nvPicPr>
          <p:cNvPr id="160" name="Google Shape;16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40200" y="3808412"/>
            <a:ext cx="3810000" cy="21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/>
          </a:p>
        </p:txBody>
      </p:sp>
      <p:sp>
        <p:nvSpPr>
          <p:cNvPr id="166" name="Google Shape;166;p10"/>
          <p:cNvSpPr txBox="1"/>
          <p:nvPr>
            <p:ph type="title"/>
          </p:nvPr>
        </p:nvSpPr>
        <p:spPr>
          <a:xfrm>
            <a:off x="1370012" y="301625"/>
            <a:ext cx="73136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Cadena alimentaría =</a:t>
            </a:r>
            <a:br>
              <a:rPr b="1" i="0" lang="en-US" sz="3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cadena trófica</a:t>
            </a:r>
            <a:endParaRPr/>
          </a:p>
        </p:txBody>
      </p:sp>
      <p:sp>
        <p:nvSpPr>
          <p:cNvPr id="167" name="Google Shape;167;p10"/>
          <p:cNvSpPr txBox="1"/>
          <p:nvPr>
            <p:ph idx="1" type="body"/>
          </p:nvPr>
        </p:nvSpPr>
        <p:spPr>
          <a:xfrm>
            <a:off x="1370012" y="1827212"/>
            <a:ext cx="7313612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Noto Sans Symbols"/>
              <a:buChar char="⚪"/>
            </a:pPr>
            <a:r>
              <a:rPr b="0" i="0" lang="en-US" sz="29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Del griego (throphe: alimentación)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2030"/>
              <a:buNone/>
            </a:pPr>
            <a:r>
              <a:rPr b="0" i="0" lang="en-US" sz="29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Es el proceso de </a:t>
            </a:r>
            <a:r>
              <a:rPr b="0" i="0" lang="en-US" sz="2900" u="non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transferencia</a:t>
            </a:r>
            <a:r>
              <a:rPr b="0" i="0" lang="en-US" sz="2900" u="none">
                <a:solidFill>
                  <a:srgbClr val="6699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0" i="0" lang="en-US" sz="29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 energía alimenticia a través de una serie de organismos.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2030"/>
              <a:buNone/>
            </a:pPr>
            <a:r>
              <a:t/>
            </a:r>
            <a:endParaRPr b="0" i="0" sz="29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Noto Sans Symbols"/>
              <a:buChar char="⚪"/>
            </a:pPr>
            <a:r>
              <a:rPr b="0" i="0" lang="en-US" sz="2900" u="none">
                <a:solidFill>
                  <a:srgbClr val="FF6600"/>
                </a:solidFill>
                <a:latin typeface="Verdana"/>
                <a:ea typeface="Verdana"/>
                <a:cs typeface="Verdana"/>
                <a:sym typeface="Verdana"/>
              </a:rPr>
              <a:t>Cada uno se alimenta del precedente y es alimentado del siguiente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/>
          </a:p>
        </p:txBody>
      </p:sp>
      <p:sp>
        <p:nvSpPr>
          <p:cNvPr id="173" name="Google Shape;173;p11"/>
          <p:cNvSpPr txBox="1"/>
          <p:nvPr>
            <p:ph type="title"/>
          </p:nvPr>
        </p:nvSpPr>
        <p:spPr>
          <a:xfrm>
            <a:off x="1370012" y="301625"/>
            <a:ext cx="73136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Cadena de alimentación básica o de depredadores</a:t>
            </a:r>
            <a:r>
              <a:rPr b="0" i="0" lang="en-US" sz="3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74" name="Google Shape;174;p11"/>
          <p:cNvSpPr txBox="1"/>
          <p:nvPr>
            <p:ph idx="1" type="body"/>
          </p:nvPr>
        </p:nvSpPr>
        <p:spPr>
          <a:xfrm>
            <a:off x="1370012" y="1827212"/>
            <a:ext cx="7313612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Noto Sans Symbols"/>
              <a:buChar char="⚪"/>
            </a:pPr>
            <a:r>
              <a:rPr b="0" i="0" lang="en-US" sz="25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La energía química incorporada en los compuestos que los </a:t>
            </a:r>
            <a:r>
              <a:rPr b="0" i="0" lang="en-US" sz="2500" u="none">
                <a:solidFill>
                  <a:srgbClr val="FF6600"/>
                </a:solidFill>
                <a:latin typeface="Verdana"/>
                <a:ea typeface="Verdana"/>
                <a:cs typeface="Verdana"/>
                <a:sym typeface="Verdana"/>
              </a:rPr>
              <a:t>autótrofos</a:t>
            </a:r>
            <a:r>
              <a:rPr b="0" i="0" lang="en-US" sz="25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producen a través de procesos de </a:t>
            </a:r>
            <a:r>
              <a:rPr b="0" i="0" lang="en-US" sz="2500" u="none">
                <a:solidFill>
                  <a:srgbClr val="FF9933"/>
                </a:solidFill>
                <a:latin typeface="Verdana"/>
                <a:ea typeface="Verdana"/>
                <a:cs typeface="Verdana"/>
                <a:sym typeface="Verdana"/>
              </a:rPr>
              <a:t>fotosíntesis, AIRE SUELO Y ENERGIA SOLAR</a:t>
            </a:r>
            <a:r>
              <a:rPr b="0" i="0" lang="en-US" sz="25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la emplean para sintetizar la materia requerida para su proceso metabólico, como nutrición respiración excreción y para reproducirse, por lo tanto los vegetales y microorganismos ocupan el </a:t>
            </a:r>
            <a:r>
              <a:rPr b="1" i="1" lang="en-US" sz="2500" u="sng">
                <a:solidFill>
                  <a:srgbClr val="FF9933"/>
                </a:solidFill>
                <a:latin typeface="Verdana"/>
                <a:ea typeface="Verdana"/>
                <a:cs typeface="Verdana"/>
                <a:sym typeface="Verdana"/>
              </a:rPr>
              <a:t>primer lugar trofìco que son los productores</a:t>
            </a:r>
            <a:r>
              <a:rPr b="1" i="1" lang="en-US" sz="2500" u="sng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/>
          </a:p>
        </p:txBody>
      </p:sp>
      <p:sp>
        <p:nvSpPr>
          <p:cNvPr id="180" name="Google Shape;180;p12"/>
          <p:cNvSpPr txBox="1"/>
          <p:nvPr>
            <p:ph type="title"/>
          </p:nvPr>
        </p:nvSpPr>
        <p:spPr>
          <a:xfrm>
            <a:off x="1370012" y="301625"/>
            <a:ext cx="73136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Segundo NIVEL</a:t>
            </a:r>
            <a:endParaRPr/>
          </a:p>
        </p:txBody>
      </p:sp>
      <p:sp>
        <p:nvSpPr>
          <p:cNvPr id="181" name="Google Shape;181;p12"/>
          <p:cNvSpPr txBox="1"/>
          <p:nvPr>
            <p:ph idx="1" type="body"/>
          </p:nvPr>
        </p:nvSpPr>
        <p:spPr>
          <a:xfrm>
            <a:off x="1370012" y="1827212"/>
            <a:ext cx="7313612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Noto Sans Symbols"/>
              <a:buChar char="⚪"/>
            </a:pPr>
            <a:r>
              <a:rPr b="0" i="0" lang="en-US" sz="2900" u="none">
                <a:solidFill>
                  <a:srgbClr val="FF9933"/>
                </a:solidFill>
                <a:latin typeface="Verdana"/>
                <a:ea typeface="Verdana"/>
                <a:cs typeface="Verdana"/>
                <a:sym typeface="Verdana"/>
              </a:rPr>
              <a:t>Consumidores</a:t>
            </a:r>
            <a:r>
              <a:rPr b="0" i="0" lang="en-US" sz="29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.- se alimentan del productor, será el consumidor primario el que se alimenta de este ultimo será el consumidor secundario y a así en sucesión   </a:t>
            </a:r>
            <a:endParaRPr/>
          </a:p>
        </p:txBody>
      </p:sp>
      <p:pic>
        <p:nvPicPr>
          <p:cNvPr id="182" name="Google Shape;182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27312" y="4216400"/>
            <a:ext cx="4330700" cy="187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3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/>
          </a:p>
        </p:txBody>
      </p:sp>
      <p:sp>
        <p:nvSpPr>
          <p:cNvPr id="188" name="Google Shape;188;p13"/>
          <p:cNvSpPr txBox="1"/>
          <p:nvPr>
            <p:ph type="title"/>
          </p:nvPr>
        </p:nvSpPr>
        <p:spPr>
          <a:xfrm>
            <a:off x="1370012" y="301625"/>
            <a:ext cx="73136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Ultimo Nivel </a:t>
            </a:r>
            <a:endParaRPr/>
          </a:p>
        </p:txBody>
      </p:sp>
      <p:sp>
        <p:nvSpPr>
          <p:cNvPr id="189" name="Google Shape;189;p13"/>
          <p:cNvSpPr txBox="1"/>
          <p:nvPr>
            <p:ph idx="1" type="body"/>
          </p:nvPr>
        </p:nvSpPr>
        <p:spPr>
          <a:xfrm>
            <a:off x="1370012" y="1827212"/>
            <a:ext cx="7313612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Noto Sans Symbols"/>
              <a:buChar char="⚪"/>
            </a:pPr>
            <a:r>
              <a:rPr b="0" i="0" lang="en-US" sz="2900" u="none">
                <a:solidFill>
                  <a:srgbClr val="FF9933"/>
                </a:solidFill>
                <a:latin typeface="Verdana"/>
                <a:ea typeface="Verdana"/>
                <a:cs typeface="Verdana"/>
                <a:sym typeface="Verdana"/>
              </a:rPr>
              <a:t>Descomponedores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Noto Sans Symbols"/>
              <a:buChar char="⚪"/>
            </a:pPr>
            <a:r>
              <a:rPr b="0" i="0" lang="en-US" sz="29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Actúan sobre los organismos muertos, degradan la materia orgánica y la trasforman en inorgánica devolviéndola al suelo (nitratos, nitritos, agua etc.) </a:t>
            </a:r>
            <a:endParaRPr/>
          </a:p>
        </p:txBody>
      </p:sp>
      <p:pic>
        <p:nvPicPr>
          <p:cNvPr id="190" name="Google Shape;19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92500" y="4572000"/>
            <a:ext cx="2863850" cy="1824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/>
          </a:p>
        </p:txBody>
      </p:sp>
      <p:cxnSp>
        <p:nvCxnSpPr>
          <p:cNvPr id="196" name="Google Shape;196;p14"/>
          <p:cNvCxnSpPr/>
          <p:nvPr/>
        </p:nvCxnSpPr>
        <p:spPr>
          <a:xfrm flipH="1">
            <a:off x="755650" y="333375"/>
            <a:ext cx="3960812" cy="5329237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197" name="Google Shape;197;p14"/>
          <p:cNvCxnSpPr/>
          <p:nvPr/>
        </p:nvCxnSpPr>
        <p:spPr>
          <a:xfrm>
            <a:off x="827087" y="5661025"/>
            <a:ext cx="7488237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198" name="Google Shape;198;p14"/>
          <p:cNvCxnSpPr/>
          <p:nvPr/>
        </p:nvCxnSpPr>
        <p:spPr>
          <a:xfrm>
            <a:off x="4716462" y="404812"/>
            <a:ext cx="3671887" cy="5329237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199" name="Google Shape;199;p14"/>
          <p:cNvCxnSpPr/>
          <p:nvPr/>
        </p:nvCxnSpPr>
        <p:spPr>
          <a:xfrm>
            <a:off x="1476375" y="4724400"/>
            <a:ext cx="6335712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200" name="Google Shape;200;p14"/>
          <p:cNvSpPr txBox="1"/>
          <p:nvPr/>
        </p:nvSpPr>
        <p:spPr>
          <a:xfrm>
            <a:off x="1331912" y="4797425"/>
            <a:ext cx="6264275" cy="366712"/>
          </a:xfrm>
          <a:prstGeom prst="rect">
            <a:avLst/>
          </a:prstGeom>
          <a:solidFill>
            <a:schemeClr val="hlink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None/>
            </a:pPr>
            <a:r>
              <a:rPr b="0" i="0" lang="en-US" sz="1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PRODUCTORES</a:t>
            </a:r>
            <a:r>
              <a:rPr b="0" i="0" lang="en-US" sz="1800" u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</p:txBody>
      </p:sp>
      <p:cxnSp>
        <p:nvCxnSpPr>
          <p:cNvPr id="201" name="Google Shape;201;p14"/>
          <p:cNvCxnSpPr/>
          <p:nvPr/>
        </p:nvCxnSpPr>
        <p:spPr>
          <a:xfrm>
            <a:off x="2268537" y="3716337"/>
            <a:ext cx="4751387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202" name="Google Shape;202;p14"/>
          <p:cNvSpPr txBox="1"/>
          <p:nvPr/>
        </p:nvSpPr>
        <p:spPr>
          <a:xfrm>
            <a:off x="2916237" y="4221162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3" name="Google Shape;203;p14"/>
          <p:cNvSpPr txBox="1"/>
          <p:nvPr/>
        </p:nvSpPr>
        <p:spPr>
          <a:xfrm>
            <a:off x="1187450" y="5157787"/>
            <a:ext cx="6769100" cy="376237"/>
          </a:xfrm>
          <a:prstGeom prst="rect">
            <a:avLst/>
          </a:prstGeom>
          <a:solidFill>
            <a:schemeClr val="hlink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None/>
            </a:pPr>
            <a:r>
              <a:rPr b="0" i="0" lang="en-US" sz="1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VEGETALES</a:t>
            </a:r>
            <a:r>
              <a:rPr b="0" i="0" lang="en-US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0" i="0" lang="en-US" sz="1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Y</a:t>
            </a:r>
            <a:r>
              <a:rPr b="0" i="0" lang="en-US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0" i="0" lang="en-US" sz="1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MICROOGANISMOS</a:t>
            </a:r>
            <a:endParaRPr/>
          </a:p>
        </p:txBody>
      </p:sp>
      <p:cxnSp>
        <p:nvCxnSpPr>
          <p:cNvPr id="204" name="Google Shape;204;p14"/>
          <p:cNvCxnSpPr/>
          <p:nvPr/>
        </p:nvCxnSpPr>
        <p:spPr>
          <a:xfrm>
            <a:off x="3348037" y="2276475"/>
            <a:ext cx="2592387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205" name="Google Shape;205;p14"/>
          <p:cNvSpPr txBox="1"/>
          <p:nvPr/>
        </p:nvSpPr>
        <p:spPr>
          <a:xfrm>
            <a:off x="2484437" y="3789362"/>
            <a:ext cx="4537075" cy="36671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None/>
            </a:pPr>
            <a:r>
              <a:rPr b="0" i="0" lang="en-US" sz="1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HERBÍVOROS</a:t>
            </a:r>
            <a:r>
              <a:rPr b="0" i="0" lang="en-US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</p:txBody>
      </p:sp>
      <p:sp>
        <p:nvSpPr>
          <p:cNvPr id="206" name="Google Shape;206;p14"/>
          <p:cNvSpPr txBox="1"/>
          <p:nvPr/>
        </p:nvSpPr>
        <p:spPr>
          <a:xfrm>
            <a:off x="3492500" y="4221162"/>
            <a:ext cx="1223962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7" name="Google Shape;207;p14"/>
          <p:cNvSpPr txBox="1"/>
          <p:nvPr/>
        </p:nvSpPr>
        <p:spPr>
          <a:xfrm>
            <a:off x="3189287" y="4106862"/>
            <a:ext cx="3051175" cy="36671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None/>
            </a:pPr>
            <a:r>
              <a:rPr b="0" i="0" lang="en-US" sz="18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Se alimentan de plantas</a:t>
            </a:r>
            <a:r>
              <a:rPr b="0" i="0" lang="en-US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</p:txBody>
      </p:sp>
      <p:sp>
        <p:nvSpPr>
          <p:cNvPr id="208" name="Google Shape;208;p14"/>
          <p:cNvSpPr txBox="1"/>
          <p:nvPr/>
        </p:nvSpPr>
        <p:spPr>
          <a:xfrm>
            <a:off x="3348037" y="2565400"/>
            <a:ext cx="2735262" cy="915987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rPr b="0" i="0" lang="en-US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Carnívoros primarios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rPr b="0" i="0" lang="en-US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 alimentan de Herbívoros   </a:t>
            </a:r>
            <a:endParaRPr/>
          </a:p>
        </p:txBody>
      </p:sp>
      <p:sp>
        <p:nvSpPr>
          <p:cNvPr id="209" name="Google Shape;209;p14"/>
          <p:cNvSpPr txBox="1"/>
          <p:nvPr/>
        </p:nvSpPr>
        <p:spPr>
          <a:xfrm>
            <a:off x="3851275" y="1557337"/>
            <a:ext cx="1662112" cy="641350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rPr b="0" i="0" lang="en-US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Carnívoros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rPr b="0" i="0" lang="en-US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Secundarios </a:t>
            </a:r>
            <a:endParaRPr/>
          </a:p>
        </p:txBody>
      </p:sp>
      <p:sp>
        <p:nvSpPr>
          <p:cNvPr id="210" name="Google Shape;210;p14"/>
          <p:cNvSpPr txBox="1"/>
          <p:nvPr/>
        </p:nvSpPr>
        <p:spPr>
          <a:xfrm>
            <a:off x="539750" y="4005262"/>
            <a:ext cx="1584325" cy="579437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rPr b="0" i="0" lang="en-US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Consumidores primarios</a:t>
            </a:r>
            <a:r>
              <a:rPr b="0" i="0" lang="en-US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</p:txBody>
      </p:sp>
      <p:sp>
        <p:nvSpPr>
          <p:cNvPr id="211" name="Google Shape;211;p14"/>
          <p:cNvSpPr txBox="1"/>
          <p:nvPr/>
        </p:nvSpPr>
        <p:spPr>
          <a:xfrm>
            <a:off x="1116012" y="2636837"/>
            <a:ext cx="1584325" cy="623887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rPr b="0" i="0" lang="en-US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Consumidores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rPr b="0" i="0" lang="en-US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Secundarios</a:t>
            </a:r>
            <a:endParaRPr/>
          </a:p>
        </p:txBody>
      </p:sp>
      <p:sp>
        <p:nvSpPr>
          <p:cNvPr id="212" name="Google Shape;212;p14"/>
          <p:cNvSpPr txBox="1"/>
          <p:nvPr/>
        </p:nvSpPr>
        <p:spPr>
          <a:xfrm>
            <a:off x="1692275" y="1268412"/>
            <a:ext cx="1584325" cy="623887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rPr b="0" i="0" lang="en-US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Consumidores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rPr b="0" i="0" lang="en-US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Terciarios</a:t>
            </a:r>
            <a:endParaRPr/>
          </a:p>
        </p:txBody>
      </p:sp>
      <p:cxnSp>
        <p:nvCxnSpPr>
          <p:cNvPr id="213" name="Google Shape;213;p14"/>
          <p:cNvCxnSpPr/>
          <p:nvPr/>
        </p:nvCxnSpPr>
        <p:spPr>
          <a:xfrm>
            <a:off x="7885112" y="5013325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214" name="Google Shape;214;p14"/>
          <p:cNvSpPr/>
          <p:nvPr/>
        </p:nvSpPr>
        <p:spPr>
          <a:xfrm rot="-5400000">
            <a:off x="7487443" y="3682206"/>
            <a:ext cx="1081087" cy="1295400"/>
          </a:xfrm>
          <a:prstGeom prst="curvedUp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5" name="Google Shape;215;p14"/>
          <p:cNvSpPr/>
          <p:nvPr/>
        </p:nvSpPr>
        <p:spPr>
          <a:xfrm rot="-5400000">
            <a:off x="7055643" y="2601118"/>
            <a:ext cx="1081087" cy="1295400"/>
          </a:xfrm>
          <a:prstGeom prst="curvedUp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6" name="Google Shape;216;p14"/>
          <p:cNvSpPr/>
          <p:nvPr/>
        </p:nvSpPr>
        <p:spPr>
          <a:xfrm rot="-5400000">
            <a:off x="6479381" y="1593056"/>
            <a:ext cx="1081087" cy="1295400"/>
          </a:xfrm>
          <a:prstGeom prst="curvedUp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7" name="Google Shape;217;p14"/>
          <p:cNvSpPr txBox="1"/>
          <p:nvPr/>
        </p:nvSpPr>
        <p:spPr>
          <a:xfrm>
            <a:off x="3563937" y="549275"/>
            <a:ext cx="2447925" cy="366712"/>
          </a:xfrm>
          <a:prstGeom prst="rect">
            <a:avLst/>
          </a:prstGeom>
          <a:solidFill>
            <a:schemeClr val="folHlink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rPr b="0" i="0" lang="en-US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descomponedores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5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/>
          </a:p>
        </p:txBody>
      </p:sp>
      <p:sp>
        <p:nvSpPr>
          <p:cNvPr id="223" name="Google Shape;223;p15"/>
          <p:cNvSpPr txBox="1"/>
          <p:nvPr>
            <p:ph type="title"/>
          </p:nvPr>
        </p:nvSpPr>
        <p:spPr>
          <a:xfrm>
            <a:off x="1370012" y="301625"/>
            <a:ext cx="73136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Eslabón </a:t>
            </a:r>
            <a:endParaRPr/>
          </a:p>
        </p:txBody>
      </p:sp>
      <p:sp>
        <p:nvSpPr>
          <p:cNvPr id="224" name="Google Shape;224;p15"/>
          <p:cNvSpPr txBox="1"/>
          <p:nvPr>
            <p:ph idx="1" type="body"/>
          </p:nvPr>
        </p:nvSpPr>
        <p:spPr>
          <a:xfrm>
            <a:off x="1370012" y="1827212"/>
            <a:ext cx="7313612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30"/>
              <a:buNone/>
            </a:pPr>
            <a:r>
              <a:rPr b="0" i="0" lang="en-US" sz="29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En una cadena trófica cada eslabón obtiene la energía necesaria para la vida del nivel inmediato anterior.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2030"/>
              <a:buNone/>
            </a:pPr>
            <a:r>
              <a:t/>
            </a:r>
            <a:endParaRPr b="0" i="0" sz="29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2030"/>
              <a:buNone/>
            </a:pPr>
            <a:r>
              <a:rPr b="0" i="0" lang="en-US" sz="29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En cada traspaso del eslabón se va perdiendo energía  </a:t>
            </a:r>
            <a:endParaRPr/>
          </a:p>
        </p:txBody>
      </p:sp>
      <p:pic>
        <p:nvPicPr>
          <p:cNvPr id="225" name="Google Shape;225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80062" y="4224337"/>
            <a:ext cx="2292350" cy="171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6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/>
          </a:p>
        </p:txBody>
      </p:sp>
      <p:sp>
        <p:nvSpPr>
          <p:cNvPr id="231" name="Google Shape;231;p16"/>
          <p:cNvSpPr txBox="1"/>
          <p:nvPr>
            <p:ph type="title"/>
          </p:nvPr>
        </p:nvSpPr>
        <p:spPr>
          <a:xfrm>
            <a:off x="1370012" y="301625"/>
            <a:ext cx="73136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PIRAMIDES ECOLÓGICAS</a:t>
            </a:r>
            <a:endParaRPr/>
          </a:p>
        </p:txBody>
      </p:sp>
      <p:sp>
        <p:nvSpPr>
          <p:cNvPr id="232" name="Google Shape;232;p16"/>
          <p:cNvSpPr txBox="1"/>
          <p:nvPr>
            <p:ph idx="1" type="body"/>
          </p:nvPr>
        </p:nvSpPr>
        <p:spPr>
          <a:xfrm>
            <a:off x="1370012" y="1827212"/>
            <a:ext cx="3579812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Noto Sans Symbols"/>
              <a:buChar char="⚪"/>
            </a:pPr>
            <a:r>
              <a:rPr b="1" i="0" lang="en-US" sz="2500" u="none">
                <a:solidFill>
                  <a:srgbClr val="FF6600"/>
                </a:solidFill>
                <a:latin typeface="Verdana"/>
                <a:ea typeface="Verdana"/>
                <a:cs typeface="Verdana"/>
                <a:sym typeface="Verdana"/>
              </a:rPr>
              <a:t>Pirámides de número.-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Noto Sans Symbols"/>
              <a:buChar char="⚪"/>
            </a:pPr>
            <a:r>
              <a:rPr b="0" i="0" lang="en-US" sz="25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En los niveles superiores va en disminución el numero de organismos pero aumentando en tamaño. </a:t>
            </a:r>
            <a:endParaRPr/>
          </a:p>
        </p:txBody>
      </p:sp>
      <p:grpSp>
        <p:nvGrpSpPr>
          <p:cNvPr id="233" name="Google Shape;233;p16"/>
          <p:cNvGrpSpPr/>
          <p:nvPr/>
        </p:nvGrpSpPr>
        <p:grpSpPr>
          <a:xfrm>
            <a:off x="5102225" y="2333625"/>
            <a:ext cx="3581400" cy="3101975"/>
            <a:chOff x="1730" y="1157"/>
            <a:chExt cx="2256" cy="1954"/>
          </a:xfrm>
        </p:grpSpPr>
        <p:sp>
          <p:nvSpPr>
            <p:cNvPr id="234" name="Google Shape;234;p16"/>
            <p:cNvSpPr/>
            <p:nvPr/>
          </p:nvSpPr>
          <p:spPr>
            <a:xfrm flipH="1" rot="10800000">
              <a:off x="2482" y="1157"/>
              <a:ext cx="752" cy="651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11219" y="0"/>
                  </a:lnTo>
                  <a:lnTo>
                    <a:pt x="94029" y="0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Consumidores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1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b="1" i="0" lang="en-US" sz="18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0</a:t>
              </a:r>
              <a:endParaRPr/>
            </a:p>
          </p:txBody>
        </p:sp>
        <p:sp>
          <p:nvSpPr>
            <p:cNvPr id="235" name="Google Shape;235;p16"/>
            <p:cNvSpPr/>
            <p:nvPr/>
          </p:nvSpPr>
          <p:spPr>
            <a:xfrm flipH="1" rot="10800000">
              <a:off x="2106" y="1808"/>
              <a:ext cx="1504" cy="652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13005" y="0"/>
                  </a:lnTo>
                  <a:lnTo>
                    <a:pt x="106995" y="0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Consumidores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5,  </a:t>
              </a:r>
              <a:r>
                <a:rPr b="1" i="0" lang="en-US" sz="18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o o o 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o o</a:t>
              </a:r>
              <a:endParaRPr/>
            </a:p>
          </p:txBody>
        </p:sp>
        <p:sp>
          <p:nvSpPr>
            <p:cNvPr id="236" name="Google Shape;236;p16"/>
            <p:cNvSpPr/>
            <p:nvPr/>
          </p:nvSpPr>
          <p:spPr>
            <a:xfrm flipH="1" rot="10800000">
              <a:off x="1730" y="2460"/>
              <a:ext cx="2256" cy="651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1247" y="0"/>
                  </a:lnTo>
                  <a:lnTo>
                    <a:pt x="111343" y="0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Productores</a:t>
              </a:r>
              <a:r>
                <a:rPr b="0" i="0" lang="en-US" sz="18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 10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rPr b="1" i="1" lang="en-US" sz="18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..........</a:t>
              </a: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7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/>
          </a:p>
        </p:txBody>
      </p:sp>
      <p:sp>
        <p:nvSpPr>
          <p:cNvPr id="242" name="Google Shape;242;p17"/>
          <p:cNvSpPr txBox="1"/>
          <p:nvPr>
            <p:ph type="title"/>
          </p:nvPr>
        </p:nvSpPr>
        <p:spPr>
          <a:xfrm>
            <a:off x="1370013" y="301625"/>
            <a:ext cx="7313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Pirámide de biomasa</a:t>
            </a:r>
            <a:endParaRPr/>
          </a:p>
        </p:txBody>
      </p:sp>
      <p:sp>
        <p:nvSpPr>
          <p:cNvPr id="243" name="Google Shape;243;p17"/>
          <p:cNvSpPr txBox="1"/>
          <p:nvPr>
            <p:ph idx="1" type="body"/>
          </p:nvPr>
        </p:nvSpPr>
        <p:spPr>
          <a:xfrm>
            <a:off x="1370013" y="1827213"/>
            <a:ext cx="35799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Noto Sans Symbols"/>
              <a:buChar char="⚪"/>
            </a:pPr>
            <a:r>
              <a:rPr b="0" i="0" lang="en-US" sz="25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En los niveles superiores la biomasa disminuye </a:t>
            </a:r>
            <a:endParaRPr/>
          </a:p>
        </p:txBody>
      </p:sp>
      <p:grpSp>
        <p:nvGrpSpPr>
          <p:cNvPr id="244" name="Google Shape;244;p17"/>
          <p:cNvGrpSpPr/>
          <p:nvPr/>
        </p:nvGrpSpPr>
        <p:grpSpPr>
          <a:xfrm>
            <a:off x="5102225" y="2333625"/>
            <a:ext cx="3581400" cy="3101975"/>
            <a:chOff x="1730" y="1157"/>
            <a:chExt cx="2256" cy="1954"/>
          </a:xfrm>
        </p:grpSpPr>
        <p:sp>
          <p:nvSpPr>
            <p:cNvPr id="245" name="Google Shape;245;p17"/>
            <p:cNvSpPr/>
            <p:nvPr/>
          </p:nvSpPr>
          <p:spPr>
            <a:xfrm flipH="1" rot="10800000">
              <a:off x="2482" y="1157"/>
              <a:ext cx="752" cy="651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11219" y="0"/>
                  </a:lnTo>
                  <a:lnTo>
                    <a:pt x="94029" y="0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Consumidores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1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b="1" i="0" lang="en-US" sz="18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0</a:t>
              </a:r>
              <a:endParaRPr/>
            </a:p>
          </p:txBody>
        </p:sp>
        <p:sp>
          <p:nvSpPr>
            <p:cNvPr id="246" name="Google Shape;246;p17"/>
            <p:cNvSpPr/>
            <p:nvPr/>
          </p:nvSpPr>
          <p:spPr>
            <a:xfrm flipH="1" rot="10800000">
              <a:off x="2106" y="1808"/>
              <a:ext cx="1504" cy="652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13005" y="0"/>
                  </a:lnTo>
                  <a:lnTo>
                    <a:pt x="106995" y="0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Consumidores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5,  </a:t>
              </a:r>
              <a:r>
                <a:rPr b="1" i="0" lang="en-US" sz="18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o o o 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o o</a:t>
              </a:r>
              <a:endParaRPr/>
            </a:p>
          </p:txBody>
        </p:sp>
        <p:sp>
          <p:nvSpPr>
            <p:cNvPr id="247" name="Google Shape;247;p17"/>
            <p:cNvSpPr/>
            <p:nvPr/>
          </p:nvSpPr>
          <p:spPr>
            <a:xfrm flipH="1" rot="10800000">
              <a:off x="1730" y="2460"/>
              <a:ext cx="2256" cy="651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1247" y="0"/>
                  </a:lnTo>
                  <a:lnTo>
                    <a:pt x="111343" y="0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Productores</a:t>
              </a:r>
              <a:r>
                <a:rPr b="0" i="0" lang="en-US" sz="18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 10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rPr b="1" i="1" lang="en-US" sz="18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..........</a:t>
              </a: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8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/>
          </a:p>
        </p:txBody>
      </p:sp>
      <p:sp>
        <p:nvSpPr>
          <p:cNvPr id="253" name="Google Shape;253;p18"/>
          <p:cNvSpPr txBox="1"/>
          <p:nvPr>
            <p:ph type="title"/>
          </p:nvPr>
        </p:nvSpPr>
        <p:spPr>
          <a:xfrm>
            <a:off x="1370013" y="301625"/>
            <a:ext cx="7313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Pirámide de Energía</a:t>
            </a:r>
            <a:endParaRPr/>
          </a:p>
        </p:txBody>
      </p:sp>
      <p:sp>
        <p:nvSpPr>
          <p:cNvPr id="254" name="Google Shape;254;p18"/>
          <p:cNvSpPr txBox="1"/>
          <p:nvPr>
            <p:ph idx="1" type="body"/>
          </p:nvPr>
        </p:nvSpPr>
        <p:spPr>
          <a:xfrm>
            <a:off x="1370013" y="1827213"/>
            <a:ext cx="35799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Noto Sans Symbols"/>
              <a:buChar char="⚪"/>
            </a:pPr>
            <a:r>
              <a:rPr b="0" i="0" lang="en-US" sz="25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El flujo energético que fluye en el ecosistema se va degradando de un nivel al siguiente y solo se trasfiere un 10% aproximadamente</a:t>
            </a:r>
            <a:endParaRPr/>
          </a:p>
        </p:txBody>
      </p:sp>
      <p:grpSp>
        <p:nvGrpSpPr>
          <p:cNvPr id="255" name="Google Shape;255;p18"/>
          <p:cNvGrpSpPr/>
          <p:nvPr/>
        </p:nvGrpSpPr>
        <p:grpSpPr>
          <a:xfrm>
            <a:off x="5102225" y="2333625"/>
            <a:ext cx="3581400" cy="3101975"/>
            <a:chOff x="1730" y="1157"/>
            <a:chExt cx="2256" cy="1954"/>
          </a:xfrm>
        </p:grpSpPr>
        <p:sp>
          <p:nvSpPr>
            <p:cNvPr id="256" name="Google Shape;256;p18"/>
            <p:cNvSpPr/>
            <p:nvPr/>
          </p:nvSpPr>
          <p:spPr>
            <a:xfrm flipH="1" rot="10800000">
              <a:off x="2482" y="1157"/>
              <a:ext cx="752" cy="651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11219" y="0"/>
                  </a:lnTo>
                  <a:lnTo>
                    <a:pt x="94029" y="0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Consumidores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1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b="1" i="0" lang="en-US" sz="18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0</a:t>
              </a:r>
              <a:endParaRPr/>
            </a:p>
          </p:txBody>
        </p:sp>
        <p:sp>
          <p:nvSpPr>
            <p:cNvPr id="257" name="Google Shape;257;p18"/>
            <p:cNvSpPr/>
            <p:nvPr/>
          </p:nvSpPr>
          <p:spPr>
            <a:xfrm flipH="1" rot="10800000">
              <a:off x="2106" y="1808"/>
              <a:ext cx="1504" cy="652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13005" y="0"/>
                  </a:lnTo>
                  <a:lnTo>
                    <a:pt x="106995" y="0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Consumidores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5,  </a:t>
              </a:r>
              <a:r>
                <a:rPr b="1" i="0" lang="en-US" sz="18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o o o 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o o</a:t>
              </a:r>
              <a:endParaRPr/>
            </a:p>
          </p:txBody>
        </p:sp>
        <p:sp>
          <p:nvSpPr>
            <p:cNvPr id="258" name="Google Shape;258;p18"/>
            <p:cNvSpPr/>
            <p:nvPr/>
          </p:nvSpPr>
          <p:spPr>
            <a:xfrm flipH="1" rot="10800000">
              <a:off x="1730" y="2460"/>
              <a:ext cx="2256" cy="651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1247" y="0"/>
                  </a:lnTo>
                  <a:lnTo>
                    <a:pt x="111343" y="0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Productores</a:t>
              </a:r>
              <a:r>
                <a:rPr b="0" i="0" lang="en-US" sz="18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 10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rPr b="1" i="1" lang="en-US" sz="18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..........</a:t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/>
          </a:p>
        </p:txBody>
      </p:sp>
      <p:sp>
        <p:nvSpPr>
          <p:cNvPr id="93" name="Google Shape;93;p1"/>
          <p:cNvSpPr txBox="1"/>
          <p:nvPr>
            <p:ph type="ctrTitle"/>
          </p:nvPr>
        </p:nvSpPr>
        <p:spPr>
          <a:xfrm>
            <a:off x="396179" y="2635095"/>
            <a:ext cx="3995700" cy="94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ECOSISTEMAS</a:t>
            </a:r>
            <a:r>
              <a:rPr b="0" i="0" lang="en-US" sz="4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94" name="Google Shape;94;p1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30"/>
              <a:buNone/>
            </a:pPr>
            <a:r>
              <a:rPr b="0" i="0" lang="en-US" sz="29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Unidad ecológica donde la comunidad de organismos se encuentran interactuando con su medio físico funcionando como un sistema  </a:t>
            </a:r>
            <a:endParaRPr/>
          </a:p>
        </p:txBody>
      </p:sp>
      <p:pic>
        <p:nvPicPr>
          <p:cNvPr id="95" name="Google Shape;9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20962" y="1231575"/>
            <a:ext cx="2740025" cy="2265362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9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/>
          </a:p>
        </p:txBody>
      </p:sp>
      <p:sp>
        <p:nvSpPr>
          <p:cNvPr id="264" name="Google Shape;264;p19"/>
          <p:cNvSpPr txBox="1"/>
          <p:nvPr>
            <p:ph type="title"/>
          </p:nvPr>
        </p:nvSpPr>
        <p:spPr>
          <a:xfrm>
            <a:off x="1370012" y="301625"/>
            <a:ext cx="73136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Desventajas en caso de perder un eslabón </a:t>
            </a:r>
            <a:endParaRPr/>
          </a:p>
        </p:txBody>
      </p:sp>
      <p:sp>
        <p:nvSpPr>
          <p:cNvPr id="265" name="Google Shape;265;p19"/>
          <p:cNvSpPr txBox="1"/>
          <p:nvPr>
            <p:ph idx="1" type="body"/>
          </p:nvPr>
        </p:nvSpPr>
        <p:spPr>
          <a:xfrm>
            <a:off x="1370012" y="1827212"/>
            <a:ext cx="7313612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30"/>
              <a:buChar char="o"/>
            </a:pPr>
            <a:r>
              <a:rPr b="0" i="0" lang="en-US" sz="29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Desaparecerán con él todos los eslabones siguientes se quedaran sin alimento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2"/>
              </a:buClr>
              <a:buSzPts val="2030"/>
              <a:buChar char="o"/>
            </a:pPr>
            <a:r>
              <a:rPr b="0" i="0" lang="en-US" sz="29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 superpoblará el nivel inmediato anterior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2"/>
              </a:buClr>
              <a:buSzPts val="2030"/>
              <a:buChar char="o"/>
            </a:pPr>
            <a:r>
              <a:rPr b="0" i="0" lang="en-US" sz="29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 desequilibran los niveles más bajos </a:t>
            </a:r>
            <a:endParaRPr/>
          </a:p>
          <a:p>
            <a:pPr indent="-213995" lvl="0" marL="342900" rtl="0" algn="l">
              <a:spcBef>
                <a:spcPts val="580"/>
              </a:spcBef>
              <a:spcAft>
                <a:spcPts val="0"/>
              </a:spcAft>
              <a:buSzPts val="2030"/>
              <a:buNone/>
            </a:pPr>
            <a:r>
              <a:t/>
            </a:r>
            <a:endParaRPr b="0" i="0" sz="29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0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/>
          </a:p>
        </p:txBody>
      </p:sp>
      <p:sp>
        <p:nvSpPr>
          <p:cNvPr id="271" name="Google Shape;271;p20"/>
          <p:cNvSpPr txBox="1"/>
          <p:nvPr>
            <p:ph type="title"/>
          </p:nvPr>
        </p:nvSpPr>
        <p:spPr>
          <a:xfrm>
            <a:off x="1370012" y="301625"/>
            <a:ext cx="73136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Nivel Trófico </a:t>
            </a:r>
            <a:endParaRPr/>
          </a:p>
        </p:txBody>
      </p:sp>
      <p:sp>
        <p:nvSpPr>
          <p:cNvPr id="272" name="Google Shape;272;p20"/>
          <p:cNvSpPr txBox="1"/>
          <p:nvPr>
            <p:ph idx="1" type="body"/>
          </p:nvPr>
        </p:nvSpPr>
        <p:spPr>
          <a:xfrm>
            <a:off x="1370012" y="1827212"/>
            <a:ext cx="7313612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Noto Sans Symbols"/>
              <a:buChar char="⚪"/>
            </a:pPr>
            <a:r>
              <a:rPr b="0" i="0" lang="en-US" sz="29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Indica que dichos organismos obtienen alimento a través del mismo número de pasos a partir de las plantas </a:t>
            </a:r>
            <a:endParaRPr/>
          </a:p>
        </p:txBody>
      </p:sp>
      <p:pic>
        <p:nvPicPr>
          <p:cNvPr id="273" name="Google Shape;273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52900" y="3614737"/>
            <a:ext cx="3492500" cy="233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1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/>
          </a:p>
        </p:txBody>
      </p:sp>
      <p:sp>
        <p:nvSpPr>
          <p:cNvPr id="279" name="Google Shape;279;p21"/>
          <p:cNvSpPr txBox="1"/>
          <p:nvPr>
            <p:ph type="title"/>
          </p:nvPr>
        </p:nvSpPr>
        <p:spPr>
          <a:xfrm>
            <a:off x="1370012" y="301625"/>
            <a:ext cx="73136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División de cadena trófica </a:t>
            </a:r>
            <a:endParaRPr/>
          </a:p>
        </p:txBody>
      </p:sp>
      <p:grpSp>
        <p:nvGrpSpPr>
          <p:cNvPr id="280" name="Google Shape;280;p21"/>
          <p:cNvGrpSpPr/>
          <p:nvPr/>
        </p:nvGrpSpPr>
        <p:grpSpPr>
          <a:xfrm>
            <a:off x="0" y="2774431"/>
            <a:ext cx="9178925" cy="2856431"/>
            <a:chOff x="554" y="1480"/>
            <a:chExt cx="3910" cy="1811"/>
          </a:xfrm>
        </p:grpSpPr>
        <p:cxnSp>
          <p:nvCxnSpPr>
            <p:cNvPr id="281" name="Google Shape;281;p21"/>
            <p:cNvCxnSpPr/>
            <p:nvPr/>
          </p:nvCxnSpPr>
          <p:spPr>
            <a:xfrm rot="-5400000">
              <a:off x="3451" y="2271"/>
              <a:ext cx="144" cy="1"/>
            </a:xfrm>
            <a:prstGeom prst="straightConnector1">
              <a:avLst/>
            </a:prstGeom>
            <a:solidFill>
              <a:srgbClr val="FFFFFF"/>
            </a:solidFill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82" name="Google Shape;282;p21"/>
            <p:cNvCxnSpPr/>
            <p:nvPr/>
          </p:nvCxnSpPr>
          <p:spPr>
            <a:xfrm flipH="1" rot="5400000">
              <a:off x="1423" y="2271"/>
              <a:ext cx="144" cy="1"/>
            </a:xfrm>
            <a:prstGeom prst="bentConnector3">
              <a:avLst>
                <a:gd fmla="val 1820163" name="adj1"/>
              </a:avLst>
            </a:prstGeom>
            <a:solidFill>
              <a:srgbClr val="FFFFFF"/>
            </a:solidFill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83" name="Google Shape;283;p21"/>
            <p:cNvCxnSpPr/>
            <p:nvPr/>
          </p:nvCxnSpPr>
          <p:spPr>
            <a:xfrm flipH="1" rot="5400000">
              <a:off x="2944" y="1333"/>
              <a:ext cx="144" cy="1013"/>
            </a:xfrm>
            <a:prstGeom prst="bentConnector3">
              <a:avLst>
                <a:gd fmla="val 1520353" name="adj1"/>
              </a:avLst>
            </a:prstGeom>
            <a:solidFill>
              <a:srgbClr val="FFFFFF"/>
            </a:solidFill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84" name="Google Shape;284;p21"/>
            <p:cNvCxnSpPr/>
            <p:nvPr/>
          </p:nvCxnSpPr>
          <p:spPr>
            <a:xfrm rot="-5400000">
              <a:off x="1930" y="1332"/>
              <a:ext cx="144" cy="1015"/>
            </a:xfrm>
            <a:prstGeom prst="bentConnector3">
              <a:avLst>
                <a:gd fmla="val 1520353" name="adj1"/>
              </a:avLst>
            </a:prstGeom>
            <a:solidFill>
              <a:srgbClr val="FFFFFF"/>
            </a:solidFill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285" name="Google Shape;285;p21"/>
            <p:cNvSpPr/>
            <p:nvPr/>
          </p:nvSpPr>
          <p:spPr>
            <a:xfrm>
              <a:off x="1886" y="1480"/>
              <a:ext cx="1247" cy="288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850" lIns="69700" spcFirstLastPara="1" rIns="69700" wrap="square" tIns="34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Verdana"/>
                <a:buNone/>
              </a:pPr>
              <a:r>
                <a:rPr b="0" i="0" lang="en-US" sz="14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Cadena trófica </a:t>
              </a:r>
              <a:endParaRPr/>
            </a:p>
          </p:txBody>
        </p:sp>
        <p:sp>
          <p:nvSpPr>
            <p:cNvPr id="286" name="Google Shape;286;p21"/>
            <p:cNvSpPr/>
            <p:nvPr/>
          </p:nvSpPr>
          <p:spPr>
            <a:xfrm>
              <a:off x="830" y="1912"/>
              <a:ext cx="1331" cy="288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850" lIns="69700" spcFirstLastPara="1" rIns="69700" wrap="square" tIns="34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Verdana"/>
                <a:buNone/>
              </a:pPr>
              <a:r>
                <a:rPr b="0" i="0" lang="en-US" sz="14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Red de pastoreo</a:t>
              </a:r>
              <a:endParaRPr/>
            </a:p>
          </p:txBody>
        </p:sp>
        <p:sp>
          <p:nvSpPr>
            <p:cNvPr id="287" name="Google Shape;287;p21"/>
            <p:cNvSpPr/>
            <p:nvPr/>
          </p:nvSpPr>
          <p:spPr>
            <a:xfrm>
              <a:off x="2857" y="1912"/>
              <a:ext cx="1331" cy="288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850" lIns="69700" spcFirstLastPara="1" rIns="69700" wrap="square" tIns="34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Verdana"/>
                <a:buNone/>
              </a:pPr>
              <a:r>
                <a:rPr b="0" i="0" lang="en-US" sz="14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Red de detritos </a:t>
              </a:r>
              <a:endParaRPr/>
            </a:p>
          </p:txBody>
        </p:sp>
        <p:sp>
          <p:nvSpPr>
            <p:cNvPr id="288" name="Google Shape;288;p21"/>
            <p:cNvSpPr/>
            <p:nvPr/>
          </p:nvSpPr>
          <p:spPr>
            <a:xfrm>
              <a:off x="554" y="2344"/>
              <a:ext cx="1883" cy="947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850" lIns="69700" spcFirstLastPara="1" rIns="69700" wrap="square" tIns="34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Verdana"/>
                <a:buNone/>
              </a:pPr>
              <a:r>
                <a:rPr b="0" i="0" lang="en-US" sz="14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Inician en la plantas verdes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89" name="Google Shape;289;p21"/>
            <p:cNvSpPr/>
            <p:nvPr/>
          </p:nvSpPr>
          <p:spPr>
            <a:xfrm>
              <a:off x="2581" y="2344"/>
              <a:ext cx="1883" cy="947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850" lIns="69700" spcFirstLastPara="1" rIns="69700" wrap="square" tIns="34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Verdana"/>
                <a:buNone/>
              </a:pPr>
              <a:r>
                <a:rPr b="0" i="0" lang="en-US" sz="14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Desde las plantas y sustancias animales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Verdana"/>
                <a:buNone/>
              </a:pPr>
              <a:r>
                <a:rPr b="0" i="0" lang="en-US" sz="14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 a las bacterias 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Verdana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Verdana"/>
                <a:buNone/>
              </a:pPr>
              <a:r>
                <a:rPr b="0" i="0" lang="en-US" sz="14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Y de estos a los que se alimentan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Verdana"/>
                <a:buNone/>
              </a:pPr>
              <a:r>
                <a:rPr b="0" i="0" lang="en-US" sz="14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De dentritívoros y de ellos a los depredadores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Verdana"/>
                <a:buNone/>
              </a:pPr>
              <a:r>
                <a:rPr b="0" i="0" lang="en-US" sz="14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Carnívoros </a:t>
              </a:r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2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/>
          </a:p>
        </p:txBody>
      </p:sp>
      <p:sp>
        <p:nvSpPr>
          <p:cNvPr id="295" name="Google Shape;295;p22"/>
          <p:cNvSpPr txBox="1"/>
          <p:nvPr>
            <p:ph type="title"/>
          </p:nvPr>
        </p:nvSpPr>
        <p:spPr>
          <a:xfrm>
            <a:off x="1370012" y="301625"/>
            <a:ext cx="73136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REDES DE ALIMENTACIÓN</a:t>
            </a:r>
            <a:r>
              <a:rPr b="0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96" name="Google Shape;296;p22"/>
          <p:cNvSpPr txBox="1"/>
          <p:nvPr>
            <p:ph idx="1" type="body"/>
          </p:nvPr>
        </p:nvSpPr>
        <p:spPr>
          <a:xfrm>
            <a:off x="1486475" y="1841175"/>
            <a:ext cx="6876300" cy="41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Noto Sans Symbols"/>
              <a:buChar char="⚪"/>
            </a:pPr>
            <a:r>
              <a:rPr b="0" i="0" lang="en-US" sz="29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Una misma especie de productores pueden alimentar a más de un herbívoro y estos sirven de alimento a más de un carnívoro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Noto Sans Symbols"/>
              <a:buChar char="⚪"/>
            </a:pPr>
            <a:r>
              <a:rPr b="0" i="0" lang="en-US" sz="29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Dando lugar a tramas o redes de alimentación  (son las totalidades de las interacciones tróficas que a través de ellas circula energía) 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3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/>
          </a:p>
        </p:txBody>
      </p:sp>
      <p:grpSp>
        <p:nvGrpSpPr>
          <p:cNvPr id="302" name="Google Shape;302;p23"/>
          <p:cNvGrpSpPr/>
          <p:nvPr/>
        </p:nvGrpSpPr>
        <p:grpSpPr>
          <a:xfrm>
            <a:off x="3176587" y="1827212"/>
            <a:ext cx="3698875" cy="3341688"/>
            <a:chOff x="1693" y="838"/>
            <a:chExt cx="2330" cy="2105"/>
          </a:xfrm>
        </p:grpSpPr>
        <p:cxnSp>
          <p:nvCxnSpPr>
            <p:cNvPr id="303" name="Google Shape;303;p23"/>
            <p:cNvCxnSpPr/>
            <p:nvPr/>
          </p:nvCxnSpPr>
          <p:spPr>
            <a:xfrm flipH="1">
              <a:off x="2296" y="2295"/>
              <a:ext cx="281" cy="162"/>
            </a:xfrm>
            <a:prstGeom prst="straightConnector1">
              <a:avLst/>
            </a:prstGeom>
            <a:solidFill>
              <a:srgbClr val="FFFFFF"/>
            </a:solidFill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304" name="Google Shape;304;p23"/>
            <p:cNvSpPr/>
            <p:nvPr/>
          </p:nvSpPr>
          <p:spPr>
            <a:xfrm>
              <a:off x="1693" y="2295"/>
              <a:ext cx="648" cy="648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cxnSp>
          <p:nvCxnSpPr>
            <p:cNvPr id="305" name="Google Shape;305;p23"/>
            <p:cNvCxnSpPr/>
            <p:nvPr/>
          </p:nvCxnSpPr>
          <p:spPr>
            <a:xfrm>
              <a:off x="3138" y="2296"/>
              <a:ext cx="281" cy="162"/>
            </a:xfrm>
            <a:prstGeom prst="straightConnector1">
              <a:avLst/>
            </a:prstGeom>
            <a:solidFill>
              <a:srgbClr val="FFFFFF"/>
            </a:solidFill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306" name="Google Shape;306;p23"/>
            <p:cNvSpPr/>
            <p:nvPr/>
          </p:nvSpPr>
          <p:spPr>
            <a:xfrm>
              <a:off x="3375" y="2295"/>
              <a:ext cx="648" cy="648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cxnSp>
          <p:nvCxnSpPr>
            <p:cNvPr id="307" name="Google Shape;307;p23"/>
            <p:cNvCxnSpPr/>
            <p:nvPr/>
          </p:nvCxnSpPr>
          <p:spPr>
            <a:xfrm rot="10800000">
              <a:off x="2858" y="1486"/>
              <a:ext cx="0" cy="324"/>
            </a:xfrm>
            <a:prstGeom prst="straightConnector1">
              <a:avLst/>
            </a:prstGeom>
            <a:solidFill>
              <a:srgbClr val="FFFFFF"/>
            </a:solidFill>
            <a:ln cap="flat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308" name="Google Shape;308;p23"/>
            <p:cNvSpPr/>
            <p:nvPr/>
          </p:nvSpPr>
          <p:spPr>
            <a:xfrm>
              <a:off x="2534" y="838"/>
              <a:ext cx="648" cy="648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rPr b="1" i="1" lang="en-US" sz="1800" u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SERPIENTES</a:t>
              </a:r>
              <a:endParaRPr/>
            </a:p>
          </p:txBody>
        </p:sp>
        <p:sp>
          <p:nvSpPr>
            <p:cNvPr id="309" name="Google Shape;309;p23"/>
            <p:cNvSpPr/>
            <p:nvPr/>
          </p:nvSpPr>
          <p:spPr>
            <a:xfrm>
              <a:off x="2534" y="1810"/>
              <a:ext cx="648" cy="648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pic>
        <p:nvPicPr>
          <p:cNvPr descr="j0304933" id="310" name="Google Shape;310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11637" y="2852737"/>
            <a:ext cx="1819275" cy="16684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0298897" id="311" name="Google Shape;311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11412" y="4005262"/>
            <a:ext cx="1806575" cy="1577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0332364" id="312" name="Google Shape;312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67400" y="4149725"/>
            <a:ext cx="1830387" cy="1474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0149627" id="313" name="Google Shape;313;p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27087" y="1700212"/>
            <a:ext cx="2533650" cy="18002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4" name="Google Shape;314;p23"/>
          <p:cNvCxnSpPr/>
          <p:nvPr/>
        </p:nvCxnSpPr>
        <p:spPr>
          <a:xfrm rot="10800000">
            <a:off x="2555875" y="3357562"/>
            <a:ext cx="215900" cy="647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4"/>
          <p:cNvSpPr txBox="1"/>
          <p:nvPr>
            <p:ph type="title"/>
          </p:nvPr>
        </p:nvSpPr>
        <p:spPr>
          <a:xfrm>
            <a:off x="1370013" y="301625"/>
            <a:ext cx="7313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REDES DE ALIMENTACIÓN </a:t>
            </a:r>
            <a:endParaRPr/>
          </a:p>
        </p:txBody>
      </p:sp>
      <p:pic>
        <p:nvPicPr>
          <p:cNvPr id="320" name="Google Shape;320;p24"/>
          <p:cNvPicPr preferRelativeResize="0"/>
          <p:nvPr>
            <p:ph idx="2" type="dgm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63712" y="2636837"/>
            <a:ext cx="6226175" cy="201930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24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5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/>
          </a:p>
        </p:txBody>
      </p:sp>
      <p:sp>
        <p:nvSpPr>
          <p:cNvPr id="327" name="Google Shape;327;p25"/>
          <p:cNvSpPr txBox="1"/>
          <p:nvPr>
            <p:ph type="title"/>
          </p:nvPr>
        </p:nvSpPr>
        <p:spPr>
          <a:xfrm>
            <a:off x="1370012" y="301625"/>
            <a:ext cx="73136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PROCESOS ENERGÉTICOS</a:t>
            </a:r>
            <a:endParaRPr/>
          </a:p>
        </p:txBody>
      </p:sp>
      <p:sp>
        <p:nvSpPr>
          <p:cNvPr id="328" name="Google Shape;328;p25"/>
          <p:cNvSpPr txBox="1"/>
          <p:nvPr>
            <p:ph idx="1" type="body"/>
          </p:nvPr>
        </p:nvSpPr>
        <p:spPr>
          <a:xfrm>
            <a:off x="1370012" y="1827212"/>
            <a:ext cx="7313612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Noto Sans Symbols"/>
              <a:buChar char="⚪"/>
            </a:pPr>
            <a:r>
              <a:rPr b="0" i="0" lang="en-US" sz="29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En la biosfera hay un suministro permanente de energía procedente del sol que mantiene la vida.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2030"/>
              <a:buNone/>
            </a:pPr>
            <a:r>
              <a:t/>
            </a:r>
            <a:endParaRPr b="0" i="0" sz="29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Noto Sans Symbols"/>
              <a:buChar char="⚪"/>
            </a:pPr>
            <a:r>
              <a:rPr b="0" i="0" lang="en-US" sz="29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Es importante analizar ese flujo, las rutas siguen al circular en los ecosistemas, y transferencia a través de los niveles tráficos 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6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/>
          </a:p>
        </p:txBody>
      </p:sp>
      <p:sp>
        <p:nvSpPr>
          <p:cNvPr id="334" name="Google Shape;334;p26"/>
          <p:cNvSpPr txBox="1"/>
          <p:nvPr>
            <p:ph type="title"/>
          </p:nvPr>
        </p:nvSpPr>
        <p:spPr>
          <a:xfrm>
            <a:off x="1370012" y="301625"/>
            <a:ext cx="73136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1" i="1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Energía</a:t>
            </a:r>
            <a:endParaRPr/>
          </a:p>
        </p:txBody>
      </p:sp>
      <p:sp>
        <p:nvSpPr>
          <p:cNvPr id="335" name="Google Shape;335;p26"/>
          <p:cNvSpPr txBox="1"/>
          <p:nvPr>
            <p:ph idx="1" type="body"/>
          </p:nvPr>
        </p:nvSpPr>
        <p:spPr>
          <a:xfrm>
            <a:off x="1370012" y="1827212"/>
            <a:ext cx="7313612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Noto Sans Symbols"/>
              <a:buChar char="⚪"/>
            </a:pPr>
            <a:r>
              <a:rPr b="0" i="0" lang="en-US" sz="2900" u="none">
                <a:solidFill>
                  <a:srgbClr val="FF6600"/>
                </a:solidFill>
                <a:latin typeface="Verdana"/>
                <a:ea typeface="Verdana"/>
                <a:cs typeface="Verdana"/>
                <a:sym typeface="Verdana"/>
              </a:rPr>
              <a:t>Capacidad de efectuar un trabajo.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Noto Sans Symbols"/>
              <a:buChar char="⚪"/>
            </a:pPr>
            <a:r>
              <a:rPr b="0" i="0" lang="en-US" sz="29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 la cantidad de energía que llega a la atmósfera casi una tercera parte regresa al espacio.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2030"/>
              <a:buNone/>
            </a:pPr>
            <a:r>
              <a:t/>
            </a:r>
            <a:endParaRPr b="0" i="0" sz="29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Noto Sans Symbols"/>
              <a:buChar char="⚪"/>
            </a:pPr>
            <a:r>
              <a:rPr b="0" i="0" lang="en-US" sz="29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Y 20% es absorbida por los gases y partículas al tratar de pasar la capa de la atmósfera.  </a:t>
            </a:r>
            <a:endParaRPr/>
          </a:p>
          <a:p>
            <a:pPr indent="-213995" lvl="0" marL="342900" rtl="0" algn="l">
              <a:spcBef>
                <a:spcPts val="580"/>
              </a:spcBef>
              <a:spcAft>
                <a:spcPts val="0"/>
              </a:spcAft>
              <a:buSzPts val="2030"/>
              <a:buNone/>
            </a:pPr>
            <a:r>
              <a:t/>
            </a:r>
            <a:endParaRPr b="0" i="0" sz="29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7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/>
          </a:p>
        </p:txBody>
      </p:sp>
      <p:sp>
        <p:nvSpPr>
          <p:cNvPr id="341" name="Google Shape;341;p27"/>
          <p:cNvSpPr txBox="1"/>
          <p:nvPr>
            <p:ph idx="1" type="body"/>
          </p:nvPr>
        </p:nvSpPr>
        <p:spPr>
          <a:xfrm>
            <a:off x="1370012" y="1827212"/>
            <a:ext cx="7313612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Noto Sans Symbols"/>
              <a:buChar char="⚪"/>
            </a:pPr>
            <a:r>
              <a:rPr b="0" i="0" lang="en-US" sz="29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 la energía que llega al trato verde se calcula que de 1 a 5% se transforma en materia orgánica.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Noto Sans Symbols"/>
              <a:buChar char="⚪"/>
            </a:pPr>
            <a:r>
              <a:rPr b="0" i="0" lang="en-US" sz="29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(los vegetales  aprovechan para poder reproducirse)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Noto Sans Symbols"/>
              <a:buChar char="⚪"/>
            </a:pPr>
            <a:r>
              <a:rPr b="0" i="0" lang="en-US" sz="29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En la transferencia animal vegetal solo se aprovecha 10 a 20 % de la energía en cada paso. 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8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/>
          </a:p>
        </p:txBody>
      </p:sp>
      <p:sp>
        <p:nvSpPr>
          <p:cNvPr id="347" name="Google Shape;347;p28"/>
          <p:cNvSpPr txBox="1"/>
          <p:nvPr>
            <p:ph type="title"/>
          </p:nvPr>
        </p:nvSpPr>
        <p:spPr>
          <a:xfrm>
            <a:off x="1370012" y="301625"/>
            <a:ext cx="73136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Primera ley de la termodinámica </a:t>
            </a:r>
            <a:endParaRPr/>
          </a:p>
        </p:txBody>
      </p:sp>
      <p:sp>
        <p:nvSpPr>
          <p:cNvPr id="348" name="Google Shape;348;p28"/>
          <p:cNvSpPr txBox="1"/>
          <p:nvPr>
            <p:ph idx="1" type="body"/>
          </p:nvPr>
        </p:nvSpPr>
        <p:spPr>
          <a:xfrm>
            <a:off x="1370012" y="1827212"/>
            <a:ext cx="7313612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Noto Sans Symbols"/>
              <a:buChar char="⚪"/>
            </a:pPr>
            <a:r>
              <a:rPr b="0" i="0" lang="en-US" sz="29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Principio de conservación. </a:t>
            </a:r>
            <a:endParaRPr/>
          </a:p>
          <a:p>
            <a:pPr indent="-213995" lvl="0" marL="34290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Noto Sans Symbols"/>
              <a:buNone/>
            </a:pPr>
            <a:r>
              <a:t/>
            </a:r>
            <a:endParaRPr b="0" i="0" sz="29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Noto Sans Symbols"/>
              <a:buChar char="⚪"/>
            </a:pPr>
            <a:r>
              <a:rPr b="0" i="0" lang="en-US" sz="29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La energía no se crea ni se destruye solo se transforma. ( la energía del sol se trasforma en energía química en los autótrofos por la fotosíntesis).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2030"/>
              <a:buNone/>
            </a:pPr>
            <a:r>
              <a:rPr b="0" i="0" lang="en-US" sz="29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/>
          </a:p>
        </p:txBody>
      </p:sp>
      <p:sp>
        <p:nvSpPr>
          <p:cNvPr id="102" name="Google Shape;102;p2"/>
          <p:cNvSpPr txBox="1"/>
          <p:nvPr>
            <p:ph type="title"/>
          </p:nvPr>
        </p:nvSpPr>
        <p:spPr>
          <a:xfrm>
            <a:off x="1370012" y="301625"/>
            <a:ext cx="73136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El ecosistema</a:t>
            </a:r>
            <a:r>
              <a:rPr b="0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03" name="Google Shape;103;p2"/>
          <p:cNvSpPr txBox="1"/>
          <p:nvPr>
            <p:ph idx="1" type="body"/>
          </p:nvPr>
        </p:nvSpPr>
        <p:spPr>
          <a:xfrm>
            <a:off x="1370012" y="1827212"/>
            <a:ext cx="7313612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Noto Sans Symbols"/>
              <a:buChar char="⚪"/>
            </a:pPr>
            <a:r>
              <a:rPr b="0" i="0" lang="en-US" sz="29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Posee una </a:t>
            </a:r>
            <a:r>
              <a:rPr b="0" i="0" lang="en-US" sz="2900" u="none">
                <a:solidFill>
                  <a:srgbClr val="FF6600"/>
                </a:solidFill>
                <a:latin typeface="Verdana"/>
                <a:ea typeface="Verdana"/>
                <a:cs typeface="Verdana"/>
                <a:sym typeface="Verdana"/>
              </a:rPr>
              <a:t>estructura trófica</a:t>
            </a:r>
            <a:r>
              <a:rPr b="0" i="0" lang="en-US" sz="29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bien definida a través de la cual circula la energía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Noto Sans Symbols"/>
              <a:buChar char="⚪"/>
            </a:pPr>
            <a:r>
              <a:rPr b="0" i="0" lang="en-US" sz="29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 presentan ciclos de materia (ciclos biogeoquímicos) que van del medio físico al biológico y viceversa </a:t>
            </a:r>
            <a:endParaRPr/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08400" y="4624387"/>
            <a:ext cx="2049462" cy="1833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9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/>
          </a:p>
        </p:txBody>
      </p:sp>
      <p:sp>
        <p:nvSpPr>
          <p:cNvPr id="354" name="Google Shape;354;p29"/>
          <p:cNvSpPr txBox="1"/>
          <p:nvPr>
            <p:ph type="title"/>
          </p:nvPr>
        </p:nvSpPr>
        <p:spPr>
          <a:xfrm>
            <a:off x="1370012" y="301625"/>
            <a:ext cx="73136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CICLOS BIOGEOQUIMICOS</a:t>
            </a:r>
            <a:endParaRPr/>
          </a:p>
        </p:txBody>
      </p:sp>
      <p:sp>
        <p:nvSpPr>
          <p:cNvPr id="355" name="Google Shape;355;p29"/>
          <p:cNvSpPr txBox="1"/>
          <p:nvPr>
            <p:ph idx="1" type="body"/>
          </p:nvPr>
        </p:nvSpPr>
        <p:spPr>
          <a:xfrm>
            <a:off x="1370012" y="1827212"/>
            <a:ext cx="6586537" cy="4338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Noto Sans Symbols"/>
              <a:buChar char="⚪"/>
            </a:pPr>
            <a:r>
              <a:rPr b="0" i="0" lang="en-US" sz="25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La rutas más o menos circulantes que describen los elementos químicos al ser trasportados del </a:t>
            </a:r>
            <a:r>
              <a:rPr b="0" i="0" lang="en-US" sz="2500" u="none">
                <a:solidFill>
                  <a:srgbClr val="FF6600"/>
                </a:solidFill>
                <a:latin typeface="Verdana"/>
                <a:ea typeface="Verdana"/>
                <a:cs typeface="Verdana"/>
                <a:sym typeface="Verdana"/>
              </a:rPr>
              <a:t>medio ambiente físico</a:t>
            </a:r>
            <a:r>
              <a:rPr b="0" i="0" lang="en-US" sz="25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a los </a:t>
            </a:r>
            <a:r>
              <a:rPr b="0" i="0" lang="en-US" sz="2500" u="none">
                <a:solidFill>
                  <a:srgbClr val="FF6600"/>
                </a:solidFill>
                <a:latin typeface="Verdana"/>
                <a:ea typeface="Verdana"/>
                <a:cs typeface="Verdana"/>
                <a:sym typeface="Verdana"/>
              </a:rPr>
              <a:t>organismos vivos</a:t>
            </a:r>
            <a:r>
              <a:rPr b="0" i="0" lang="en-US" sz="25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y de estos su retorno al medio físico.</a:t>
            </a:r>
            <a:endParaRPr/>
          </a:p>
          <a:p>
            <a:pPr indent="-231775" lvl="0" marL="342900" rtl="0" algn="l">
              <a:spcBef>
                <a:spcPts val="500"/>
              </a:spcBef>
              <a:spcAft>
                <a:spcPts val="0"/>
              </a:spcAft>
              <a:buSzPts val="1750"/>
              <a:buNone/>
            </a:pPr>
            <a:r>
              <a:t/>
            </a:r>
            <a:endParaRPr b="0" i="0" sz="25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56" name="Google Shape;356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08550" y="4179887"/>
            <a:ext cx="3289300" cy="246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0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/>
          </a:p>
        </p:txBody>
      </p:sp>
      <p:sp>
        <p:nvSpPr>
          <p:cNvPr id="362" name="Google Shape;362;p30"/>
          <p:cNvSpPr txBox="1"/>
          <p:nvPr>
            <p:ph idx="1" type="body"/>
          </p:nvPr>
        </p:nvSpPr>
        <p:spPr>
          <a:xfrm>
            <a:off x="1370012" y="1827212"/>
            <a:ext cx="7313612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Noto Sans Symbols"/>
              <a:buChar char="⚪"/>
            </a:pPr>
            <a:r>
              <a:rPr b="0" i="0" lang="en-US" sz="25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Bio- seres vivos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Noto Sans Symbols"/>
              <a:buChar char="⚪"/>
            </a:pPr>
            <a:r>
              <a:rPr b="0" i="0" lang="en-US" sz="25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Geo- por el suelo, el aire, y agua de la tierra involucrados en el ciclo.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Noto Sans Symbols"/>
              <a:buChar char="⚪"/>
            </a:pPr>
            <a:r>
              <a:rPr b="0" i="0" lang="en-US" sz="25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Pueden ser de índole: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750"/>
              <a:buNone/>
            </a:pPr>
            <a:r>
              <a:t/>
            </a:r>
            <a:endParaRPr b="0" i="0" sz="25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Noto Sans Symbols"/>
              <a:buChar char="⚪"/>
            </a:pPr>
            <a:r>
              <a:rPr b="0" i="0" lang="en-US" sz="2500" u="none">
                <a:solidFill>
                  <a:srgbClr val="FF6600"/>
                </a:solidFill>
                <a:latin typeface="Verdana"/>
                <a:ea typeface="Verdana"/>
                <a:cs typeface="Verdana"/>
                <a:sym typeface="Verdana"/>
              </a:rPr>
              <a:t>Se dividen en dos: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Noto Sans Symbols"/>
              <a:buChar char="⚪"/>
            </a:pPr>
            <a:r>
              <a:rPr b="0" i="0" lang="en-US" sz="2500" u="non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Ciclo gaseoso:</a:t>
            </a:r>
            <a:r>
              <a:rPr b="0" i="0" lang="en-US" sz="2500" u="none">
                <a:solidFill>
                  <a:srgbClr val="FF6600"/>
                </a:solidFill>
                <a:latin typeface="Verdana"/>
                <a:ea typeface="Verdana"/>
                <a:cs typeface="Verdana"/>
                <a:sym typeface="Verdana"/>
              </a:rPr>
              <a:t> Carbono, agua Nitrógeno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Noto Sans Symbols"/>
              <a:buChar char="⚪"/>
            </a:pPr>
            <a:r>
              <a:rPr b="0" i="0" lang="en-US" sz="2500" u="non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Ciclos sedimentarios:</a:t>
            </a:r>
            <a:r>
              <a:rPr b="0" i="0" lang="en-US" sz="2500" u="none">
                <a:solidFill>
                  <a:srgbClr val="FF6600"/>
                </a:solidFill>
                <a:latin typeface="Verdana"/>
                <a:ea typeface="Verdana"/>
                <a:cs typeface="Verdana"/>
                <a:sym typeface="Verdana"/>
              </a:rPr>
              <a:t> fósforo azufre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1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/>
          </a:p>
        </p:txBody>
      </p:sp>
      <p:sp>
        <p:nvSpPr>
          <p:cNvPr id="368" name="Google Shape;368;p31"/>
          <p:cNvSpPr txBox="1"/>
          <p:nvPr>
            <p:ph type="title"/>
          </p:nvPr>
        </p:nvSpPr>
        <p:spPr>
          <a:xfrm>
            <a:off x="1370012" y="301625"/>
            <a:ext cx="73136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Ciclo Gaseoso </a:t>
            </a:r>
            <a:endParaRPr/>
          </a:p>
        </p:txBody>
      </p:sp>
      <p:sp>
        <p:nvSpPr>
          <p:cNvPr id="369" name="Google Shape;369;p31"/>
          <p:cNvSpPr txBox="1"/>
          <p:nvPr>
            <p:ph idx="1" type="body"/>
          </p:nvPr>
        </p:nvSpPr>
        <p:spPr>
          <a:xfrm>
            <a:off x="1370012" y="1827212"/>
            <a:ext cx="7313612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30"/>
              <a:buNone/>
            </a:pPr>
            <a:r>
              <a:rPr b="0" i="0" lang="en-US" sz="2900" u="none">
                <a:solidFill>
                  <a:srgbClr val="FFFF99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Noto Sans Symbols"/>
              <a:buChar char="⚪"/>
            </a:pPr>
            <a:r>
              <a:rPr b="0" i="0" lang="en-US" sz="2900" u="none">
                <a:solidFill>
                  <a:srgbClr val="FF6600"/>
                </a:solidFill>
                <a:latin typeface="Verdana"/>
                <a:ea typeface="Verdana"/>
                <a:cs typeface="Verdana"/>
                <a:sym typeface="Verdana"/>
              </a:rPr>
              <a:t>Carbono</a:t>
            </a:r>
            <a:r>
              <a:rPr b="0" i="0" lang="en-US" sz="29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:_ los compuestos orgánicos tienen oxigeno en sus moléculas (carbohidratos, lípidos y proteínas) arrojando a la atmósfera </a:t>
            </a:r>
            <a:r>
              <a:rPr b="0" i="0" lang="en-US" sz="2900" u="none">
                <a:solidFill>
                  <a:srgbClr val="FF6600"/>
                </a:solidFill>
                <a:latin typeface="Verdana"/>
                <a:ea typeface="Verdana"/>
                <a:cs typeface="Verdana"/>
                <a:sym typeface="Verdana"/>
              </a:rPr>
              <a:t>CO2 BIOXIDO DE CARBONO  por la</a:t>
            </a:r>
            <a:r>
              <a:rPr b="0" i="0" lang="en-US" sz="29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0" i="0" lang="en-US" sz="2900" u="none">
                <a:solidFill>
                  <a:srgbClr val="FF6600"/>
                </a:solidFill>
                <a:latin typeface="Verdana"/>
                <a:ea typeface="Verdana"/>
                <a:cs typeface="Verdana"/>
                <a:sym typeface="Verdana"/>
              </a:rPr>
              <a:t>respiración </a:t>
            </a:r>
            <a:r>
              <a:rPr b="0" i="0" lang="en-US" sz="29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  <a:endParaRPr/>
          </a:p>
        </p:txBody>
      </p:sp>
      <p:pic>
        <p:nvPicPr>
          <p:cNvPr id="370" name="Google Shape;370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35600" y="4757737"/>
            <a:ext cx="2570162" cy="192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2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/>
          </a:p>
        </p:txBody>
      </p:sp>
      <p:sp>
        <p:nvSpPr>
          <p:cNvPr id="376" name="Google Shape;376;p32"/>
          <p:cNvSpPr txBox="1"/>
          <p:nvPr>
            <p:ph idx="1" type="body"/>
          </p:nvPr>
        </p:nvSpPr>
        <p:spPr>
          <a:xfrm>
            <a:off x="1370012" y="1827212"/>
            <a:ext cx="7313612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Noto Sans Symbols"/>
              <a:buChar char="⚪"/>
            </a:pPr>
            <a:r>
              <a:rPr b="0" i="0" lang="en-US" sz="25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Los autótrofos aprovechan el CO2 para producir compuestos orgánicos durante la fotosíntesis,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Noto Sans Symbols"/>
              <a:buChar char="⚪"/>
            </a:pPr>
            <a:r>
              <a:rPr b="0" i="0" lang="en-US" sz="25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Los animales incorporan este material a sus tejidos liberando co2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Noto Sans Symbols"/>
              <a:buChar char="⚪"/>
            </a:pPr>
            <a:r>
              <a:rPr b="0" i="0" lang="en-US" sz="25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La orina y material fecal también contiene carbono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Noto Sans Symbols"/>
              <a:buChar char="⚪"/>
            </a:pPr>
            <a:r>
              <a:rPr b="0" i="0" lang="en-US" sz="25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Animales muertos, se obtiene de ellos alimentos devolviendo CO2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Noto Sans Symbols"/>
              <a:buChar char="⚪"/>
            </a:pPr>
            <a:r>
              <a:rPr b="0" i="0" lang="en-US" sz="25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Por medio del medio atmosférico combustión de diversos energéticos 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3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/>
          </a:p>
        </p:txBody>
      </p:sp>
      <p:sp>
        <p:nvSpPr>
          <p:cNvPr id="382" name="Google Shape;382;p33"/>
          <p:cNvSpPr txBox="1"/>
          <p:nvPr>
            <p:ph type="title"/>
          </p:nvPr>
        </p:nvSpPr>
        <p:spPr>
          <a:xfrm>
            <a:off x="1370012" y="301625"/>
            <a:ext cx="73136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Ciclo del oxigeno</a:t>
            </a:r>
            <a:r>
              <a:rPr b="0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83" name="Google Shape;383;p33"/>
          <p:cNvSpPr txBox="1"/>
          <p:nvPr>
            <p:ph idx="1" type="body"/>
          </p:nvPr>
        </p:nvSpPr>
        <p:spPr>
          <a:xfrm>
            <a:off x="1370012" y="1827212"/>
            <a:ext cx="7313612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Noto Sans Symbols"/>
              <a:buChar char="⚪"/>
            </a:pPr>
            <a:r>
              <a:rPr b="0" i="0" lang="en-US" sz="29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Participa en un 21% en la composición de la atmósfera, que es tomado por los organismos aeróbicos del medio terrestre para respirar.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Noto Sans Symbols"/>
              <a:buChar char="⚪"/>
            </a:pPr>
            <a:r>
              <a:rPr b="0" i="0" lang="en-US" sz="29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Los acuáticos lo obtienen de los gases disueltos en el agua.  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4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/>
          </a:p>
        </p:txBody>
      </p:sp>
      <p:sp>
        <p:nvSpPr>
          <p:cNvPr id="389" name="Google Shape;389;p34"/>
          <p:cNvSpPr txBox="1"/>
          <p:nvPr>
            <p:ph idx="1" type="body"/>
          </p:nvPr>
        </p:nvSpPr>
        <p:spPr>
          <a:xfrm>
            <a:off x="1370012" y="1827212"/>
            <a:ext cx="7313612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Noto Sans Symbols"/>
              <a:buChar char="⚪"/>
            </a:pPr>
            <a:r>
              <a:rPr b="0" i="0" lang="en-US" sz="29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Durante la respiración aerobia el oxigeno es aprovechado por los organismos para oxidar gradualmente los compuestos orgánicos, con la obtención de energía y la producción de bióxido de carbono y agua que contiene el oxigeno y son desechados al medio físico.   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5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/>
          </a:p>
        </p:txBody>
      </p:sp>
      <p:sp>
        <p:nvSpPr>
          <p:cNvPr id="395" name="Google Shape;395;p35"/>
          <p:cNvSpPr txBox="1"/>
          <p:nvPr>
            <p:ph type="title"/>
          </p:nvPr>
        </p:nvSpPr>
        <p:spPr>
          <a:xfrm>
            <a:off x="1370012" y="301625"/>
            <a:ext cx="73136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CICLO DEL NITRÓGENO</a:t>
            </a:r>
            <a:r>
              <a:rPr b="0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96" name="Google Shape;396;p35"/>
          <p:cNvSpPr txBox="1"/>
          <p:nvPr>
            <p:ph idx="1" type="body"/>
          </p:nvPr>
        </p:nvSpPr>
        <p:spPr>
          <a:xfrm>
            <a:off x="1370012" y="1827212"/>
            <a:ext cx="7313612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Noto Sans Symbols"/>
              <a:buChar char="⚪"/>
            </a:pPr>
            <a:r>
              <a:rPr b="0" i="0" lang="en-US" sz="25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 encuentra en el 79% participa en la composición de proteínas y ácidos nucleicos.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Noto Sans Symbols"/>
              <a:buChar char="⚪"/>
            </a:pPr>
            <a:r>
              <a:rPr b="0" i="0" lang="en-US" sz="25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En este ciclo se han identificado 4 procesos fundamentales: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Noto Sans Symbols"/>
              <a:buChar char="⚪"/>
            </a:pPr>
            <a:r>
              <a:rPr b="0" i="0" lang="en-US" sz="2500" u="none">
                <a:solidFill>
                  <a:srgbClr val="FF6600"/>
                </a:solidFill>
                <a:latin typeface="Verdana"/>
                <a:ea typeface="Verdana"/>
                <a:cs typeface="Verdana"/>
                <a:sym typeface="Verdana"/>
              </a:rPr>
              <a:t>FIJACIÓN DE NITRÓGENO</a:t>
            </a:r>
            <a:r>
              <a:rPr b="0" i="0" lang="en-US" sz="25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 por el proceso de bacterias, combinan el nitrógeno con el hidrogeno y lo convierten en amoniaco. Estas bacterias viven en el agua, suelo frijol, chícharo.   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6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/>
          </a:p>
        </p:txBody>
      </p:sp>
      <p:sp>
        <p:nvSpPr>
          <p:cNvPr id="402" name="Google Shape;402;p36"/>
          <p:cNvSpPr txBox="1"/>
          <p:nvPr>
            <p:ph idx="1" type="body"/>
          </p:nvPr>
        </p:nvSpPr>
        <p:spPr>
          <a:xfrm>
            <a:off x="1370012" y="1827212"/>
            <a:ext cx="7313612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30"/>
              <a:buNone/>
            </a:pPr>
            <a:r>
              <a:rPr b="0" i="0" lang="en-US" sz="2900" u="none">
                <a:solidFill>
                  <a:srgbClr val="FF6600"/>
                </a:solidFill>
                <a:latin typeface="Verdana"/>
                <a:ea typeface="Verdana"/>
                <a:cs typeface="Verdana"/>
                <a:sym typeface="Verdana"/>
              </a:rPr>
              <a:t>AMONIFICACIÓN .-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2030"/>
              <a:buNone/>
            </a:pPr>
            <a:r>
              <a:t/>
            </a:r>
            <a:endParaRPr b="0" i="0" sz="2900" u="none">
              <a:solidFill>
                <a:srgbClr val="FF66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2030"/>
              <a:buNone/>
            </a:pPr>
            <a:r>
              <a:rPr b="0" i="0" lang="en-US" sz="29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Las bacterias actúan sobre los deshechos nitrogenados y sobre el resto de los organismos muertos degradándolos y liberando gas amoniaco.  </a:t>
            </a:r>
            <a:endParaRPr/>
          </a:p>
        </p:txBody>
      </p:sp>
      <p:pic>
        <p:nvPicPr>
          <p:cNvPr id="403" name="Google Shape;403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48262" y="4705350"/>
            <a:ext cx="1779587" cy="154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7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/>
          </a:p>
        </p:txBody>
      </p:sp>
      <p:sp>
        <p:nvSpPr>
          <p:cNvPr id="409" name="Google Shape;409;p37"/>
          <p:cNvSpPr txBox="1"/>
          <p:nvPr>
            <p:ph type="title"/>
          </p:nvPr>
        </p:nvSpPr>
        <p:spPr>
          <a:xfrm>
            <a:off x="1370012" y="301625"/>
            <a:ext cx="73136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NITRIFICACIÓN</a:t>
            </a:r>
            <a:r>
              <a:rPr b="0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410" name="Google Shape;410;p37"/>
          <p:cNvSpPr txBox="1"/>
          <p:nvPr>
            <p:ph idx="1" type="body"/>
          </p:nvPr>
        </p:nvSpPr>
        <p:spPr>
          <a:xfrm>
            <a:off x="1370012" y="1827212"/>
            <a:ext cx="7313612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Noto Sans Symbols"/>
              <a:buChar char="⚪"/>
            </a:pPr>
            <a:r>
              <a:rPr b="0" i="0" lang="en-US" sz="29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El amoniaco se convierte en nitrito simples y después en nitratos que pueden aprovechar los vegetales para la producción de aminoácidos.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Noto Sans Symbols"/>
              <a:buChar char="⚪"/>
            </a:pPr>
            <a:r>
              <a:rPr b="0" i="0" lang="en-US" sz="2900" u="none">
                <a:solidFill>
                  <a:srgbClr val="FF6600"/>
                </a:solidFill>
                <a:latin typeface="Verdana"/>
                <a:ea typeface="Verdana"/>
                <a:cs typeface="Verdana"/>
                <a:sym typeface="Verdana"/>
              </a:rPr>
              <a:t>DESNITRIFICACIÓN .-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Noto Sans Symbols"/>
              <a:buChar char="⚪"/>
            </a:pPr>
            <a:r>
              <a:rPr b="0" i="0" lang="en-US" sz="29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Las bacterias anaerobias disnitrificantes el nitrato se concierte en nitrógeno que se devuelve a la atmósfera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8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/>
          </a:p>
        </p:txBody>
      </p:sp>
      <p:sp>
        <p:nvSpPr>
          <p:cNvPr id="416" name="Google Shape;416;p38"/>
          <p:cNvSpPr txBox="1"/>
          <p:nvPr>
            <p:ph type="title"/>
          </p:nvPr>
        </p:nvSpPr>
        <p:spPr>
          <a:xfrm>
            <a:off x="1370012" y="301625"/>
            <a:ext cx="73136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CICLOS SEDIMENTARIOS </a:t>
            </a:r>
            <a:endParaRPr/>
          </a:p>
        </p:txBody>
      </p:sp>
      <p:sp>
        <p:nvSpPr>
          <p:cNvPr id="417" name="Google Shape;417;p38"/>
          <p:cNvSpPr txBox="1"/>
          <p:nvPr>
            <p:ph idx="1" type="body"/>
          </p:nvPr>
        </p:nvSpPr>
        <p:spPr>
          <a:xfrm>
            <a:off x="1370012" y="1827212"/>
            <a:ext cx="7313612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Noto Sans Symbols"/>
              <a:buChar char="⚪"/>
            </a:pPr>
            <a:r>
              <a:rPr b="0" i="0" lang="en-US" sz="2500" u="none">
                <a:solidFill>
                  <a:srgbClr val="FF6600"/>
                </a:solidFill>
                <a:latin typeface="Verdana"/>
                <a:ea typeface="Verdana"/>
                <a:cs typeface="Verdana"/>
                <a:sym typeface="Verdana"/>
              </a:rPr>
              <a:t>CICLO DEL AZUFRE .-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Noto Sans Symbols"/>
              <a:buChar char="⚪"/>
            </a:pPr>
            <a:r>
              <a:rPr b="0" i="0" lang="en-US" sz="25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El azufre del suelo procede de la desintegración de las rocas que formar material pretal.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Noto Sans Symbols"/>
              <a:buChar char="⚪"/>
            </a:pPr>
            <a:r>
              <a:rPr b="0" i="0" lang="en-US" sz="25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Los vegetales lo absorben a través de su raíces.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50"/>
              <a:buFont typeface="Noto Sans Symbols"/>
              <a:buChar char="⚪"/>
            </a:pPr>
            <a:r>
              <a:rPr b="0" i="0" lang="en-US" sz="25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El animal al alimentarse del vegetal incorpora a sus células este elemento componiendo sus proteínas. </a:t>
            </a:r>
            <a:endParaRPr/>
          </a:p>
        </p:txBody>
      </p:sp>
      <p:pic>
        <p:nvPicPr>
          <p:cNvPr id="418" name="Google Shape;418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53200" y="5357812"/>
            <a:ext cx="1808162" cy="132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/>
          </a:p>
        </p:txBody>
      </p:sp>
      <p:sp>
        <p:nvSpPr>
          <p:cNvPr id="110" name="Google Shape;110;p3"/>
          <p:cNvSpPr txBox="1"/>
          <p:nvPr>
            <p:ph type="title"/>
          </p:nvPr>
        </p:nvSpPr>
        <p:spPr>
          <a:xfrm>
            <a:off x="1370012" y="301625"/>
            <a:ext cx="73136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El ecosistema es un todo, funciona como unidad, lo integran</a:t>
            </a:r>
            <a:endParaRPr/>
          </a:p>
        </p:txBody>
      </p:sp>
      <p:sp>
        <p:nvSpPr>
          <p:cNvPr id="111" name="Google Shape;111;p3"/>
          <p:cNvSpPr txBox="1"/>
          <p:nvPr>
            <p:ph idx="1" type="body"/>
          </p:nvPr>
        </p:nvSpPr>
        <p:spPr>
          <a:xfrm>
            <a:off x="1370012" y="1827212"/>
            <a:ext cx="7313612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Noto Sans Symbols"/>
              <a:buChar char="⚪"/>
            </a:pPr>
            <a:r>
              <a:rPr b="0" i="0" lang="en-US" sz="29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Elementos </a:t>
            </a:r>
            <a:r>
              <a:rPr b="1" i="0" lang="en-US" sz="2900" u="none">
                <a:solidFill>
                  <a:srgbClr val="FF6600"/>
                </a:solidFill>
                <a:latin typeface="Verdana"/>
                <a:ea typeface="Verdana"/>
                <a:cs typeface="Verdana"/>
                <a:sym typeface="Verdana"/>
              </a:rPr>
              <a:t>Abióticos</a:t>
            </a:r>
            <a:r>
              <a:rPr b="0" i="0" lang="en-US" sz="2900" u="none">
                <a:solidFill>
                  <a:srgbClr val="FF66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0" i="0" lang="en-US" sz="29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(luz solar, temperatura, agua y atmósfera, relieve sustancias químicas pH, etc.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2030"/>
              <a:buNone/>
            </a:pPr>
            <a:r>
              <a:t/>
            </a:r>
            <a:endParaRPr b="0" i="0" sz="29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Noto Sans Symbols"/>
              <a:buChar char="⚪"/>
            </a:pPr>
            <a:r>
              <a:rPr b="1" i="0" lang="en-US" sz="2900" u="none">
                <a:solidFill>
                  <a:srgbClr val="FF6600"/>
                </a:solidFill>
                <a:latin typeface="Verdana"/>
                <a:ea typeface="Verdana"/>
                <a:cs typeface="Verdana"/>
                <a:sym typeface="Verdana"/>
              </a:rPr>
              <a:t>Bióticos.-</a:t>
            </a:r>
            <a:r>
              <a:rPr b="1" i="0" lang="en-US" sz="29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0" i="0" lang="en-US" sz="29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Grupo de organismos que realizan diversas actividades en el ecosistema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2030"/>
              <a:buNone/>
            </a:pPr>
            <a:r>
              <a:rPr b="0" i="0" lang="en-US" sz="29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</a:t>
            </a:r>
            <a:endParaRPr/>
          </a:p>
        </p:txBody>
      </p:sp>
      <p:pic>
        <p:nvPicPr>
          <p:cNvPr id="112" name="Google Shape;11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51425" y="4781550"/>
            <a:ext cx="1776412" cy="1776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9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/>
          </a:p>
        </p:txBody>
      </p:sp>
      <p:sp>
        <p:nvSpPr>
          <p:cNvPr id="424" name="Google Shape;424;p39"/>
          <p:cNvSpPr txBox="1"/>
          <p:nvPr>
            <p:ph idx="1" type="body"/>
          </p:nvPr>
        </p:nvSpPr>
        <p:spPr>
          <a:xfrm>
            <a:off x="1370012" y="1827212"/>
            <a:ext cx="7313612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Noto Sans Symbols"/>
              <a:buChar char="⚪"/>
            </a:pPr>
            <a:r>
              <a:rPr b="0" i="0" lang="en-US" sz="29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En los desechos de los animales excretan o en plantas y animales muertos por acción de microorganismos desintegradores, que restituye este material en el suelo o agua. </a:t>
            </a:r>
            <a:endParaRPr/>
          </a:p>
        </p:txBody>
      </p:sp>
      <p:pic>
        <p:nvPicPr>
          <p:cNvPr id="425" name="Google Shape;425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79925" y="4108450"/>
            <a:ext cx="3327400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0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/>
          </a:p>
        </p:txBody>
      </p:sp>
      <p:sp>
        <p:nvSpPr>
          <p:cNvPr id="431" name="Google Shape;431;p40"/>
          <p:cNvSpPr txBox="1"/>
          <p:nvPr>
            <p:ph type="title"/>
          </p:nvPr>
        </p:nvSpPr>
        <p:spPr>
          <a:xfrm>
            <a:off x="1370012" y="301625"/>
            <a:ext cx="73136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CICLO DEL FOSFORO </a:t>
            </a:r>
            <a:endParaRPr/>
          </a:p>
        </p:txBody>
      </p:sp>
      <p:sp>
        <p:nvSpPr>
          <p:cNvPr id="432" name="Google Shape;432;p40"/>
          <p:cNvSpPr txBox="1"/>
          <p:nvPr>
            <p:ph idx="1" type="body"/>
          </p:nvPr>
        </p:nvSpPr>
        <p:spPr>
          <a:xfrm>
            <a:off x="1370012" y="1827212"/>
            <a:ext cx="7313612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Noto Sans Symbols"/>
              <a:buChar char="⚪"/>
            </a:pPr>
            <a:r>
              <a:rPr b="0" i="0" lang="en-US" sz="29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PARTICIPA EN LA COMPOCICIÓN DEL DNA Y RNA.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Noto Sans Symbols"/>
              <a:buChar char="⚪"/>
            </a:pPr>
            <a:r>
              <a:rPr b="0" i="0" lang="en-US" sz="29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Su deposito principal son las rocas fosfatadas. Es absorbido por las plantas a través de sus raíces, alimentando a los animales. Los animales las excretan se degrada y se devuelve a la litosfera.</a:t>
            </a:r>
            <a:endParaRPr/>
          </a:p>
          <a:p>
            <a:pPr indent="-213995" lvl="0" marL="342900" rtl="0" algn="l">
              <a:spcBef>
                <a:spcPts val="580"/>
              </a:spcBef>
              <a:spcAft>
                <a:spcPts val="0"/>
              </a:spcAft>
              <a:buSzPts val="2030"/>
              <a:buNone/>
            </a:pPr>
            <a:r>
              <a:t/>
            </a:r>
            <a:endParaRPr b="0" i="0" sz="29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33" name="Google Shape;433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53200" y="5154612"/>
            <a:ext cx="1943100" cy="1322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41"/>
          <p:cNvSpPr txBox="1"/>
          <p:nvPr>
            <p:ph type="title"/>
          </p:nvPr>
        </p:nvSpPr>
        <p:spPr>
          <a:xfrm>
            <a:off x="1370012" y="301625"/>
            <a:ext cx="73136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CICLO DEL AGUA </a:t>
            </a:r>
            <a:endParaRPr/>
          </a:p>
        </p:txBody>
      </p:sp>
      <p:pic>
        <p:nvPicPr>
          <p:cNvPr id="439" name="Google Shape;439;p41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47812" y="1989137"/>
            <a:ext cx="6192837" cy="4176712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41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/>
          </a:p>
        </p:txBody>
      </p:sp>
      <p:sp>
        <p:nvSpPr>
          <p:cNvPr id="118" name="Google Shape;118;p4"/>
          <p:cNvSpPr txBox="1"/>
          <p:nvPr>
            <p:ph type="title"/>
          </p:nvPr>
        </p:nvSpPr>
        <p:spPr>
          <a:xfrm>
            <a:off x="1370012" y="301625"/>
            <a:ext cx="73136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BIÓTICOS</a:t>
            </a:r>
            <a:endParaRPr/>
          </a:p>
        </p:txBody>
      </p:sp>
      <p:sp>
        <p:nvSpPr>
          <p:cNvPr id="119" name="Google Shape;119;p4"/>
          <p:cNvSpPr txBox="1"/>
          <p:nvPr>
            <p:ph idx="1" type="body"/>
          </p:nvPr>
        </p:nvSpPr>
        <p:spPr>
          <a:xfrm>
            <a:off x="1370012" y="1827212"/>
            <a:ext cx="7313612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30"/>
              <a:buNone/>
            </a:pPr>
            <a:r>
              <a:t/>
            </a:r>
            <a:endParaRPr b="1" i="1" sz="2900" u="sng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Noto Sans Symbols"/>
              <a:buChar char="⚪"/>
            </a:pPr>
            <a:r>
              <a:rPr b="1" i="1" lang="en-US" sz="2900" u="sng">
                <a:solidFill>
                  <a:srgbClr val="FF6600"/>
                </a:solidFill>
                <a:latin typeface="Verdana"/>
                <a:ea typeface="Verdana"/>
                <a:cs typeface="Verdana"/>
                <a:sym typeface="Verdana"/>
              </a:rPr>
              <a:t>PRODUCTOR</a:t>
            </a:r>
            <a:r>
              <a:rPr b="0" i="0" lang="en-US" sz="2900" u="none">
                <a:solidFill>
                  <a:srgbClr val="FF6600"/>
                </a:solidFill>
                <a:latin typeface="Verdana"/>
                <a:ea typeface="Verdana"/>
                <a:cs typeface="Verdana"/>
                <a:sym typeface="Verdana"/>
              </a:rPr>
              <a:t>.-</a:t>
            </a:r>
            <a:r>
              <a:rPr b="0" i="0" lang="en-US" sz="29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Autótrofos </a:t>
            </a:r>
            <a:r>
              <a:rPr b="0" i="0" lang="en-US" sz="29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plantas </a:t>
            </a:r>
            <a:r>
              <a:rPr b="0" i="0" lang="en-US" sz="29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y organismos fotosintéticos  tienen la capacidad de producir alimentos a partir de agua y bióxido de carbono empleando la energía solar </a:t>
            </a:r>
            <a:endParaRPr/>
          </a:p>
        </p:txBody>
      </p:sp>
      <p:pic>
        <p:nvPicPr>
          <p:cNvPr id="120" name="Google Shape;12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56025" y="4737100"/>
            <a:ext cx="2541587" cy="1792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/>
          </a:p>
        </p:txBody>
      </p:sp>
      <p:sp>
        <p:nvSpPr>
          <p:cNvPr id="126" name="Google Shape;126;p5"/>
          <p:cNvSpPr txBox="1"/>
          <p:nvPr>
            <p:ph type="title"/>
          </p:nvPr>
        </p:nvSpPr>
        <p:spPr>
          <a:xfrm>
            <a:off x="1370012" y="301625"/>
            <a:ext cx="73136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CONSUMIDOR</a:t>
            </a:r>
            <a:endParaRPr/>
          </a:p>
        </p:txBody>
      </p:sp>
      <p:sp>
        <p:nvSpPr>
          <p:cNvPr id="127" name="Google Shape;127;p5"/>
          <p:cNvSpPr txBox="1"/>
          <p:nvPr>
            <p:ph idx="1" type="body"/>
          </p:nvPr>
        </p:nvSpPr>
        <p:spPr>
          <a:xfrm>
            <a:off x="1370012" y="1827212"/>
            <a:ext cx="7313612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30"/>
              <a:buNone/>
            </a:pPr>
            <a:r>
              <a:t/>
            </a:r>
            <a:endParaRPr b="0" i="0" sz="29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28904" lvl="0" marL="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Noto Sans Symbols"/>
              <a:buChar char="⚪"/>
            </a:pPr>
            <a:r>
              <a:rPr b="0" i="0" lang="en-US" sz="29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Heterótrofos como los </a:t>
            </a:r>
            <a:r>
              <a:rPr b="0" i="0" lang="en-US" sz="29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animales,</a:t>
            </a:r>
            <a:r>
              <a:rPr b="0" i="0" lang="en-US" sz="29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y los que se alimentan de vegetales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Noto Sans Symbols"/>
              <a:buNone/>
            </a:pPr>
            <a:r>
              <a:t/>
            </a:r>
            <a:endParaRPr b="0" i="0" sz="29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13995" lvl="0" marL="342900" rtl="0" algn="l">
              <a:spcBef>
                <a:spcPts val="580"/>
              </a:spcBef>
              <a:spcAft>
                <a:spcPts val="0"/>
              </a:spcAft>
              <a:buSzPts val="2030"/>
              <a:buNone/>
            </a:pPr>
            <a:r>
              <a:t/>
            </a:r>
            <a:endParaRPr b="0" i="0" sz="29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8" name="Google Shape;12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70262" y="3644900"/>
            <a:ext cx="3314700" cy="245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/>
          </a:p>
        </p:txBody>
      </p:sp>
      <p:sp>
        <p:nvSpPr>
          <p:cNvPr id="134" name="Google Shape;134;p6"/>
          <p:cNvSpPr txBox="1"/>
          <p:nvPr>
            <p:ph type="title"/>
          </p:nvPr>
        </p:nvSpPr>
        <p:spPr>
          <a:xfrm>
            <a:off x="1370012" y="301625"/>
            <a:ext cx="73136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Descomponedores,</a:t>
            </a:r>
            <a:r>
              <a:rPr b="1" i="0" lang="en-US" sz="3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reductores o desintegradores</a:t>
            </a:r>
            <a:r>
              <a:rPr b="0" i="0" lang="en-US" sz="3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35" name="Google Shape;135;p6"/>
          <p:cNvSpPr txBox="1"/>
          <p:nvPr>
            <p:ph idx="1" type="body"/>
          </p:nvPr>
        </p:nvSpPr>
        <p:spPr>
          <a:xfrm>
            <a:off x="1370012" y="1827212"/>
            <a:ext cx="7313612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3995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Noto Sans Symbols"/>
              <a:buNone/>
            </a:pPr>
            <a:r>
              <a:t/>
            </a:r>
            <a:endParaRPr b="0" i="0" sz="29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Noto Sans Symbols"/>
              <a:buChar char="⚪"/>
            </a:pPr>
            <a:r>
              <a:rPr b="0" i="0" lang="en-US" sz="29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Bacterias y hongos</a:t>
            </a:r>
            <a:r>
              <a:rPr b="0" i="0" lang="en-US" sz="29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que actúan sobre los productos de desecho de los animales o vegetales y animal muerto para nutrirse. </a:t>
            </a:r>
            <a:endParaRPr/>
          </a:p>
        </p:txBody>
      </p:sp>
      <p:pic>
        <p:nvPicPr>
          <p:cNvPr id="136" name="Google Shape;13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64162" y="4206875"/>
            <a:ext cx="2755900" cy="211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/>
          </a:p>
        </p:txBody>
      </p:sp>
      <p:sp>
        <p:nvSpPr>
          <p:cNvPr id="142" name="Google Shape;142;p7"/>
          <p:cNvSpPr txBox="1"/>
          <p:nvPr>
            <p:ph idx="1" type="body"/>
          </p:nvPr>
        </p:nvSpPr>
        <p:spPr>
          <a:xfrm>
            <a:off x="1370012" y="1827212"/>
            <a:ext cx="7313612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30"/>
              <a:buNone/>
            </a:pPr>
            <a:r>
              <a:rPr b="0" i="0" lang="en-US" sz="2900" u="none">
                <a:solidFill>
                  <a:srgbClr val="FF6600"/>
                </a:solidFill>
                <a:latin typeface="Verdana"/>
                <a:ea typeface="Verdana"/>
                <a:cs typeface="Verdana"/>
                <a:sym typeface="Verdana"/>
              </a:rPr>
              <a:t>BIOCENOSIS</a:t>
            </a:r>
            <a:r>
              <a:rPr b="0" i="0" lang="en-US" sz="29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.- Conjunto de organismos vivos de un ecosistema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2030"/>
              <a:buNone/>
            </a:pPr>
            <a:r>
              <a:t/>
            </a:r>
            <a:endParaRPr b="0" i="0" sz="29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2030"/>
              <a:buNone/>
            </a:pPr>
            <a:r>
              <a:rPr b="0" i="0" lang="en-US" sz="2900" u="none">
                <a:solidFill>
                  <a:srgbClr val="FF6600"/>
                </a:solidFill>
                <a:latin typeface="Verdana"/>
                <a:ea typeface="Verdana"/>
                <a:cs typeface="Verdana"/>
                <a:sym typeface="Verdana"/>
              </a:rPr>
              <a:t>BIÒTOPO.-</a:t>
            </a:r>
            <a:r>
              <a:rPr b="0" i="0" lang="en-US" sz="29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El medio ambiente en el que viven estos organismos</a:t>
            </a:r>
            <a:endParaRPr/>
          </a:p>
        </p:txBody>
      </p:sp>
      <p:pic>
        <p:nvPicPr>
          <p:cNvPr id="143" name="Google Shape;14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89287" y="4311650"/>
            <a:ext cx="3390900" cy="238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"/>
          <p:cNvSpPr txBox="1"/>
          <p:nvPr/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/>
          </a:p>
        </p:txBody>
      </p:sp>
      <p:sp>
        <p:nvSpPr>
          <p:cNvPr id="149" name="Google Shape;149;p8"/>
          <p:cNvSpPr txBox="1"/>
          <p:nvPr>
            <p:ph type="title"/>
          </p:nvPr>
        </p:nvSpPr>
        <p:spPr>
          <a:xfrm>
            <a:off x="1370012" y="301625"/>
            <a:ext cx="73136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Interacción del biotopo y la biocenosis del ecosistema</a:t>
            </a:r>
            <a:r>
              <a:rPr b="0" i="0" lang="en-US" sz="3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50" name="Google Shape;150;p8"/>
          <p:cNvSpPr txBox="1"/>
          <p:nvPr>
            <p:ph idx="1" type="body"/>
          </p:nvPr>
        </p:nvSpPr>
        <p:spPr>
          <a:xfrm>
            <a:off x="1370012" y="1827212"/>
            <a:ext cx="7313612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Noto Sans Symbols"/>
              <a:buChar char="⚪"/>
            </a:pPr>
            <a:r>
              <a:rPr b="0" i="1" lang="en-US" sz="2900" u="sng">
                <a:solidFill>
                  <a:srgbClr val="FF6600"/>
                </a:solidFill>
                <a:latin typeface="Verdana"/>
                <a:ea typeface="Verdana"/>
                <a:cs typeface="Verdana"/>
                <a:sym typeface="Verdana"/>
              </a:rPr>
              <a:t>Biotopo</a:t>
            </a:r>
            <a:r>
              <a:rPr b="0" i="0" lang="en-US" sz="2900" u="none">
                <a:solidFill>
                  <a:srgbClr val="FF9933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  <a:r>
              <a:rPr b="0" i="0" lang="en-US" sz="29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</a:t>
            </a:r>
            <a:r>
              <a:rPr b="1" i="0" lang="en-US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Interacción </a:t>
            </a:r>
            <a:r>
              <a:rPr b="0" i="0" lang="en-US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    </a:t>
            </a:r>
            <a:r>
              <a:rPr b="0" i="0" lang="en-US" sz="1400" u="none">
                <a:solidFill>
                  <a:srgbClr val="FF66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0" i="1" lang="en-US" sz="2800" u="sng">
                <a:solidFill>
                  <a:srgbClr val="FF6600"/>
                </a:solidFill>
                <a:latin typeface="Verdana"/>
                <a:ea typeface="Verdana"/>
                <a:cs typeface="Verdana"/>
                <a:sym typeface="Verdana"/>
              </a:rPr>
              <a:t>Biocenosis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 b="0" i="1" sz="2400" u="sng">
              <a:solidFill>
                <a:srgbClr val="FF993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None/>
            </a:pPr>
            <a:r>
              <a:rPr b="0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Componentes,                   </a:t>
            </a:r>
            <a:r>
              <a:rPr b="0" i="0" lang="en-US" sz="2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Productores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rPr b="0" i="0" lang="en-US" sz="2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Físico                                        Consumidores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rPr b="0" i="0" lang="en-US" sz="2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Químicos                                  Descomponedores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rPr b="0" i="0" lang="en-US" sz="2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Luz, calor.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400"/>
              <a:buNone/>
            </a:pPr>
            <a:r>
              <a:rPr b="0" i="0" lang="en-US" sz="2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Agua</a:t>
            </a: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b="0" i="0" sz="1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2030"/>
              <a:buNone/>
            </a:pPr>
            <a:r>
              <a:rPr b="0" i="0" lang="en-US" sz="29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           </a:t>
            </a:r>
            <a:endParaRPr/>
          </a:p>
        </p:txBody>
      </p:sp>
      <p:cxnSp>
        <p:nvCxnSpPr>
          <p:cNvPr id="151" name="Google Shape;151;p8"/>
          <p:cNvCxnSpPr/>
          <p:nvPr/>
        </p:nvCxnSpPr>
        <p:spPr>
          <a:xfrm>
            <a:off x="3851275" y="1557337"/>
            <a:ext cx="0" cy="4246562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152" name="Google Shape;152;p8"/>
          <p:cNvCxnSpPr/>
          <p:nvPr/>
        </p:nvCxnSpPr>
        <p:spPr>
          <a:xfrm rot="10800000">
            <a:off x="5219700" y="1557337"/>
            <a:ext cx="0" cy="424815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2006-04-06T00:48:39Z</dcterms:created>
  <dc:creator>GINA</dc:creator>
</cp:coreProperties>
</file>